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58" r:id="rId3"/>
    <p:sldId id="259" r:id="rId4"/>
    <p:sldId id="261" r:id="rId5"/>
    <p:sldId id="265" r:id="rId6"/>
    <p:sldId id="266" r:id="rId7"/>
    <p:sldId id="270" r:id="rId8"/>
    <p:sldId id="267" r:id="rId9"/>
    <p:sldId id="268" r:id="rId10"/>
    <p:sldId id="306" r:id="rId11"/>
    <p:sldId id="305" r:id="rId12"/>
    <p:sldId id="272" r:id="rId13"/>
    <p:sldId id="274" r:id="rId14"/>
    <p:sldId id="273" r:id="rId15"/>
    <p:sldId id="275" r:id="rId16"/>
    <p:sldId id="277" r:id="rId17"/>
    <p:sldId id="278" r:id="rId18"/>
    <p:sldId id="281" r:id="rId19"/>
    <p:sldId id="309" r:id="rId20"/>
    <p:sldId id="280" r:id="rId21"/>
    <p:sldId id="307" r:id="rId22"/>
    <p:sldId id="338" r:id="rId23"/>
    <p:sldId id="285" r:id="rId24"/>
    <p:sldId id="262" r:id="rId25"/>
    <p:sldId id="341" r:id="rId26"/>
    <p:sldId id="336" r:id="rId27"/>
    <p:sldId id="310" r:id="rId28"/>
    <p:sldId id="311" r:id="rId29"/>
    <p:sldId id="312" r:id="rId30"/>
    <p:sldId id="313" r:id="rId31"/>
    <p:sldId id="314" r:id="rId32"/>
    <p:sldId id="315" r:id="rId33"/>
    <p:sldId id="316" r:id="rId34"/>
    <p:sldId id="317" r:id="rId35"/>
    <p:sldId id="318" r:id="rId36"/>
    <p:sldId id="319" r:id="rId37"/>
    <p:sldId id="320" r:id="rId38"/>
    <p:sldId id="337"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287" r:id="rId55"/>
    <p:sldId id="300" r:id="rId56"/>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57" autoAdjust="0"/>
  </p:normalViewPr>
  <p:slideViewPr>
    <p:cSldViewPr>
      <p:cViewPr varScale="1">
        <p:scale>
          <a:sx n="83" d="100"/>
          <a:sy n="83" d="100"/>
        </p:scale>
        <p:origin x="-690" y="-84"/>
      </p:cViewPr>
      <p:guideLst>
        <p:guide orient="horz" pos="2160"/>
        <p:guide pos="2880"/>
      </p:guideLst>
    </p:cSldViewPr>
  </p:slideViewPr>
  <p:notesTextViewPr>
    <p:cViewPr>
      <p:scale>
        <a:sx n="1" d="1"/>
        <a:sy n="1" d="1"/>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win2k.internal\investis\Business%20Development\IRS%20events\IRS%20Conference%2010\Research%20work%20on%20Trend%20of%20Annual%20Report%20(3).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a:lstStyle/>
          <a:p>
            <a:pPr>
              <a:defRPr lang="ja-JP">
                <a:solidFill>
                  <a:schemeClr val="tx2"/>
                </a:solidFill>
              </a:defRPr>
            </a:pPr>
            <a:r>
              <a:rPr lang="en-US" sz="1600" b="0" dirty="0">
                <a:solidFill>
                  <a:schemeClr val="tx1"/>
                </a:solidFill>
                <a:latin typeface="Verdana" panose="020B0604030504040204" pitchFamily="34" charset="0"/>
                <a:ea typeface="Verdana" panose="020B0604030504040204" pitchFamily="34" charset="0"/>
                <a:cs typeface="Verdana" panose="020B0604030504040204" pitchFamily="34" charset="0"/>
              </a:rPr>
              <a:t>Prudential annual report pages - 1850-2008</a:t>
            </a:r>
          </a:p>
        </c:rich>
      </c:tx>
      <c:layout/>
      <c:overlay val="0"/>
      <c:spPr>
        <a:solidFill>
          <a:sysClr val="window" lastClr="FFFFFF"/>
        </a:solidFill>
        <a:ln>
          <a:noFill/>
        </a:ln>
      </c:spPr>
    </c:title>
    <c:autoTitleDeleted val="0"/>
    <c:plotArea>
      <c:layout>
        <c:manualLayout>
          <c:layoutTarget val="inner"/>
          <c:xMode val="edge"/>
          <c:yMode val="edge"/>
          <c:x val="0.10250485917965001"/>
          <c:y val="5.7000510410276498E-2"/>
          <c:w val="0.86635662729313401"/>
          <c:h val="0.78173228346456702"/>
        </c:manualLayout>
      </c:layout>
      <c:areaChart>
        <c:grouping val="stacked"/>
        <c:varyColors val="0"/>
        <c:ser>
          <c:idx val="1"/>
          <c:order val="0"/>
          <c:tx>
            <c:strRef>
              <c:f>Sheet1!$B$5</c:f>
              <c:strCache>
                <c:ptCount val="1"/>
                <c:pt idx="0">
                  <c:v> 'Front end' pages </c:v>
                </c:pt>
              </c:strCache>
            </c:strRef>
          </c:tx>
          <c:spPr>
            <a:solidFill>
              <a:srgbClr val="2363A0"/>
            </a:solidFill>
          </c:spPr>
          <c:cat>
            <c:numRef>
              <c:f>Sheet1!$A$6:$A$38</c:f>
              <c:numCache>
                <c:formatCode>General</c:formatCode>
                <c:ptCount val="33"/>
                <c:pt idx="0">
                  <c:v>1850</c:v>
                </c:pt>
                <c:pt idx="1">
                  <c:v>1855</c:v>
                </c:pt>
                <c:pt idx="2">
                  <c:v>1860</c:v>
                </c:pt>
                <c:pt idx="3">
                  <c:v>1865</c:v>
                </c:pt>
                <c:pt idx="4">
                  <c:v>1870</c:v>
                </c:pt>
                <c:pt idx="5">
                  <c:v>1875</c:v>
                </c:pt>
                <c:pt idx="6">
                  <c:v>1880</c:v>
                </c:pt>
                <c:pt idx="7">
                  <c:v>1885</c:v>
                </c:pt>
                <c:pt idx="8">
                  <c:v>1890</c:v>
                </c:pt>
                <c:pt idx="9">
                  <c:v>1895</c:v>
                </c:pt>
                <c:pt idx="10">
                  <c:v>1900</c:v>
                </c:pt>
                <c:pt idx="11">
                  <c:v>1905</c:v>
                </c:pt>
                <c:pt idx="12">
                  <c:v>1910</c:v>
                </c:pt>
                <c:pt idx="13">
                  <c:v>1915</c:v>
                </c:pt>
                <c:pt idx="14">
                  <c:v>1920</c:v>
                </c:pt>
                <c:pt idx="15">
                  <c:v>1925</c:v>
                </c:pt>
                <c:pt idx="16">
                  <c:v>1930</c:v>
                </c:pt>
                <c:pt idx="17">
                  <c:v>1935</c:v>
                </c:pt>
                <c:pt idx="18">
                  <c:v>1940</c:v>
                </c:pt>
                <c:pt idx="19">
                  <c:v>1945</c:v>
                </c:pt>
                <c:pt idx="20">
                  <c:v>1950</c:v>
                </c:pt>
                <c:pt idx="21">
                  <c:v>1955</c:v>
                </c:pt>
                <c:pt idx="22">
                  <c:v>1960</c:v>
                </c:pt>
                <c:pt idx="23">
                  <c:v>1965</c:v>
                </c:pt>
                <c:pt idx="24">
                  <c:v>1970</c:v>
                </c:pt>
                <c:pt idx="25">
                  <c:v>1975</c:v>
                </c:pt>
                <c:pt idx="26">
                  <c:v>1980</c:v>
                </c:pt>
                <c:pt idx="27">
                  <c:v>1985</c:v>
                </c:pt>
                <c:pt idx="28">
                  <c:v>1990</c:v>
                </c:pt>
                <c:pt idx="29">
                  <c:v>1995</c:v>
                </c:pt>
                <c:pt idx="30">
                  <c:v>2000</c:v>
                </c:pt>
                <c:pt idx="31">
                  <c:v>2005</c:v>
                </c:pt>
                <c:pt idx="32">
                  <c:v>2008</c:v>
                </c:pt>
              </c:numCache>
            </c:numRef>
          </c:cat>
          <c:val>
            <c:numRef>
              <c:f>Sheet1!$B$6:$B$38</c:f>
              <c:numCache>
                <c:formatCode>General</c:formatCode>
                <c:ptCount val="33"/>
                <c:pt idx="0">
                  <c:v>2</c:v>
                </c:pt>
                <c:pt idx="1">
                  <c:v>1</c:v>
                </c:pt>
                <c:pt idx="2">
                  <c:v>2</c:v>
                </c:pt>
                <c:pt idx="3">
                  <c:v>2</c:v>
                </c:pt>
                <c:pt idx="4">
                  <c:v>2</c:v>
                </c:pt>
                <c:pt idx="5">
                  <c:v>2</c:v>
                </c:pt>
                <c:pt idx="6">
                  <c:v>5</c:v>
                </c:pt>
                <c:pt idx="7">
                  <c:v>2</c:v>
                </c:pt>
                <c:pt idx="8">
                  <c:v>2</c:v>
                </c:pt>
                <c:pt idx="9">
                  <c:v>2</c:v>
                </c:pt>
                <c:pt idx="10">
                  <c:v>2</c:v>
                </c:pt>
                <c:pt idx="11">
                  <c:v>3</c:v>
                </c:pt>
                <c:pt idx="12">
                  <c:v>2</c:v>
                </c:pt>
                <c:pt idx="13">
                  <c:v>4</c:v>
                </c:pt>
                <c:pt idx="14">
                  <c:v>3</c:v>
                </c:pt>
                <c:pt idx="15">
                  <c:v>5</c:v>
                </c:pt>
                <c:pt idx="16">
                  <c:v>5</c:v>
                </c:pt>
                <c:pt idx="17">
                  <c:v>5</c:v>
                </c:pt>
                <c:pt idx="18">
                  <c:v>5</c:v>
                </c:pt>
                <c:pt idx="19">
                  <c:v>2</c:v>
                </c:pt>
                <c:pt idx="20">
                  <c:v>3</c:v>
                </c:pt>
                <c:pt idx="21">
                  <c:v>5</c:v>
                </c:pt>
                <c:pt idx="22">
                  <c:v>5</c:v>
                </c:pt>
                <c:pt idx="23">
                  <c:v>10</c:v>
                </c:pt>
                <c:pt idx="24">
                  <c:v>16</c:v>
                </c:pt>
                <c:pt idx="25">
                  <c:v>21</c:v>
                </c:pt>
                <c:pt idx="26">
                  <c:v>27</c:v>
                </c:pt>
                <c:pt idx="27">
                  <c:v>33</c:v>
                </c:pt>
                <c:pt idx="28">
                  <c:v>32</c:v>
                </c:pt>
                <c:pt idx="29">
                  <c:v>58</c:v>
                </c:pt>
                <c:pt idx="30">
                  <c:v>41</c:v>
                </c:pt>
                <c:pt idx="31">
                  <c:v>61</c:v>
                </c:pt>
                <c:pt idx="32">
                  <c:v>130</c:v>
                </c:pt>
              </c:numCache>
            </c:numRef>
          </c:val>
        </c:ser>
        <c:ser>
          <c:idx val="2"/>
          <c:order val="1"/>
          <c:tx>
            <c:strRef>
              <c:f>Sheet1!$C$5</c:f>
              <c:strCache>
                <c:ptCount val="1"/>
                <c:pt idx="0">
                  <c:v> 'Back end' pages</c:v>
                </c:pt>
              </c:strCache>
            </c:strRef>
          </c:tx>
          <c:spPr>
            <a:solidFill>
              <a:srgbClr val="8BBCEC"/>
            </a:solidFill>
            <a:ln>
              <a:solidFill>
                <a:srgbClr val="FFB600">
                  <a:lumMod val="20000"/>
                  <a:lumOff val="80000"/>
                </a:srgbClr>
              </a:solidFill>
            </a:ln>
          </c:spPr>
          <c:cat>
            <c:numRef>
              <c:f>Sheet1!$A$6:$A$38</c:f>
              <c:numCache>
                <c:formatCode>General</c:formatCode>
                <c:ptCount val="33"/>
                <c:pt idx="0">
                  <c:v>1850</c:v>
                </c:pt>
                <c:pt idx="1">
                  <c:v>1855</c:v>
                </c:pt>
                <c:pt idx="2">
                  <c:v>1860</c:v>
                </c:pt>
                <c:pt idx="3">
                  <c:v>1865</c:v>
                </c:pt>
                <c:pt idx="4">
                  <c:v>1870</c:v>
                </c:pt>
                <c:pt idx="5">
                  <c:v>1875</c:v>
                </c:pt>
                <c:pt idx="6">
                  <c:v>1880</c:v>
                </c:pt>
                <c:pt idx="7">
                  <c:v>1885</c:v>
                </c:pt>
                <c:pt idx="8">
                  <c:v>1890</c:v>
                </c:pt>
                <c:pt idx="9">
                  <c:v>1895</c:v>
                </c:pt>
                <c:pt idx="10">
                  <c:v>1900</c:v>
                </c:pt>
                <c:pt idx="11">
                  <c:v>1905</c:v>
                </c:pt>
                <c:pt idx="12">
                  <c:v>1910</c:v>
                </c:pt>
                <c:pt idx="13">
                  <c:v>1915</c:v>
                </c:pt>
                <c:pt idx="14">
                  <c:v>1920</c:v>
                </c:pt>
                <c:pt idx="15">
                  <c:v>1925</c:v>
                </c:pt>
                <c:pt idx="16">
                  <c:v>1930</c:v>
                </c:pt>
                <c:pt idx="17">
                  <c:v>1935</c:v>
                </c:pt>
                <c:pt idx="18">
                  <c:v>1940</c:v>
                </c:pt>
                <c:pt idx="19">
                  <c:v>1945</c:v>
                </c:pt>
                <c:pt idx="20">
                  <c:v>1950</c:v>
                </c:pt>
                <c:pt idx="21">
                  <c:v>1955</c:v>
                </c:pt>
                <c:pt idx="22">
                  <c:v>1960</c:v>
                </c:pt>
                <c:pt idx="23">
                  <c:v>1965</c:v>
                </c:pt>
                <c:pt idx="24">
                  <c:v>1970</c:v>
                </c:pt>
                <c:pt idx="25">
                  <c:v>1975</c:v>
                </c:pt>
                <c:pt idx="26">
                  <c:v>1980</c:v>
                </c:pt>
                <c:pt idx="27">
                  <c:v>1985</c:v>
                </c:pt>
                <c:pt idx="28">
                  <c:v>1990</c:v>
                </c:pt>
                <c:pt idx="29">
                  <c:v>1995</c:v>
                </c:pt>
                <c:pt idx="30">
                  <c:v>2000</c:v>
                </c:pt>
                <c:pt idx="31">
                  <c:v>2005</c:v>
                </c:pt>
                <c:pt idx="32">
                  <c:v>2008</c:v>
                </c:pt>
              </c:numCache>
            </c:numRef>
          </c:cat>
          <c:val>
            <c:numRef>
              <c:f>Sheet1!$C$6:$C$38</c:f>
              <c:numCache>
                <c:formatCode>General</c:formatCode>
                <c:ptCount val="33"/>
                <c:pt idx="0">
                  <c:v>1</c:v>
                </c:pt>
                <c:pt idx="1">
                  <c:v>3</c:v>
                </c:pt>
                <c:pt idx="2">
                  <c:v>0</c:v>
                </c:pt>
                <c:pt idx="3">
                  <c:v>0</c:v>
                </c:pt>
                <c:pt idx="4">
                  <c:v>2</c:v>
                </c:pt>
                <c:pt idx="5">
                  <c:v>2</c:v>
                </c:pt>
                <c:pt idx="6">
                  <c:v>2</c:v>
                </c:pt>
                <c:pt idx="7">
                  <c:v>6</c:v>
                </c:pt>
                <c:pt idx="8">
                  <c:v>6</c:v>
                </c:pt>
                <c:pt idx="9">
                  <c:v>6</c:v>
                </c:pt>
                <c:pt idx="10">
                  <c:v>6</c:v>
                </c:pt>
                <c:pt idx="11">
                  <c:v>5</c:v>
                </c:pt>
                <c:pt idx="12">
                  <c:v>6</c:v>
                </c:pt>
                <c:pt idx="13">
                  <c:v>7</c:v>
                </c:pt>
                <c:pt idx="14">
                  <c:v>5</c:v>
                </c:pt>
                <c:pt idx="15">
                  <c:v>7</c:v>
                </c:pt>
                <c:pt idx="16">
                  <c:v>7</c:v>
                </c:pt>
                <c:pt idx="17">
                  <c:v>7</c:v>
                </c:pt>
                <c:pt idx="18">
                  <c:v>7</c:v>
                </c:pt>
                <c:pt idx="19">
                  <c:v>2</c:v>
                </c:pt>
                <c:pt idx="20">
                  <c:v>9</c:v>
                </c:pt>
                <c:pt idx="21">
                  <c:v>11</c:v>
                </c:pt>
                <c:pt idx="22">
                  <c:v>20</c:v>
                </c:pt>
                <c:pt idx="23">
                  <c:v>20</c:v>
                </c:pt>
                <c:pt idx="24">
                  <c:v>21</c:v>
                </c:pt>
                <c:pt idx="25">
                  <c:v>29</c:v>
                </c:pt>
                <c:pt idx="26">
                  <c:v>17</c:v>
                </c:pt>
                <c:pt idx="27">
                  <c:v>16</c:v>
                </c:pt>
                <c:pt idx="28">
                  <c:v>22</c:v>
                </c:pt>
                <c:pt idx="29">
                  <c:v>43</c:v>
                </c:pt>
                <c:pt idx="30">
                  <c:v>49</c:v>
                </c:pt>
                <c:pt idx="31">
                  <c:v>173</c:v>
                </c:pt>
                <c:pt idx="32">
                  <c:v>240</c:v>
                </c:pt>
              </c:numCache>
            </c:numRef>
          </c:val>
        </c:ser>
        <c:dLbls>
          <c:showLegendKey val="0"/>
          <c:showVal val="0"/>
          <c:showCatName val="0"/>
          <c:showSerName val="0"/>
          <c:showPercent val="0"/>
          <c:showBubbleSize val="0"/>
        </c:dLbls>
        <c:axId val="81630336"/>
        <c:axId val="81632256"/>
      </c:areaChart>
      <c:catAx>
        <c:axId val="81630336"/>
        <c:scaling>
          <c:orientation val="minMax"/>
        </c:scaling>
        <c:delete val="0"/>
        <c:axPos val="b"/>
        <c:numFmt formatCode="General" sourceLinked="1"/>
        <c:majorTickMark val="out"/>
        <c:minorTickMark val="none"/>
        <c:tickLblPos val="nextTo"/>
        <c:txPr>
          <a:bodyPr rot="-3180000" vert="horz"/>
          <a:lstStyle/>
          <a:p>
            <a:pPr>
              <a:defRPr lang="ja-JP"/>
            </a:pPr>
            <a:endParaRPr lang="en-US"/>
          </a:p>
        </c:txPr>
        <c:crossAx val="81632256"/>
        <c:crosses val="autoZero"/>
        <c:auto val="1"/>
        <c:lblAlgn val="ctr"/>
        <c:lblOffset val="100"/>
        <c:noMultiLvlLbl val="0"/>
      </c:catAx>
      <c:valAx>
        <c:axId val="81632256"/>
        <c:scaling>
          <c:orientation val="minMax"/>
        </c:scaling>
        <c:delete val="0"/>
        <c:axPos val="l"/>
        <c:numFmt formatCode="General" sourceLinked="1"/>
        <c:majorTickMark val="out"/>
        <c:minorTickMark val="none"/>
        <c:tickLblPos val="nextTo"/>
        <c:txPr>
          <a:bodyPr/>
          <a:lstStyle/>
          <a:p>
            <a:pPr>
              <a:defRPr lang="ja-JP">
                <a:solidFill>
                  <a:schemeClr val="tx1"/>
                </a:solidFill>
              </a:defRPr>
            </a:pPr>
            <a:endParaRPr lang="en-US"/>
          </a:p>
        </c:txPr>
        <c:crossAx val="81630336"/>
        <c:crosses val="autoZero"/>
        <c:crossBetween val="midCat"/>
      </c:valAx>
    </c:plotArea>
    <c:legend>
      <c:legendPos val="r"/>
      <c:legendEntry>
        <c:idx val="0"/>
        <c:txPr>
          <a:bodyPr/>
          <a:lstStyle/>
          <a:p>
            <a:pPr>
              <a:defRPr sz="1400">
                <a:solidFill>
                  <a:schemeClr val="tx1"/>
                </a:solidFill>
              </a:defRPr>
            </a:pPr>
            <a:endParaRPr lang="en-US"/>
          </a:p>
        </c:txPr>
      </c:legendEntry>
      <c:legendEntry>
        <c:idx val="1"/>
        <c:txPr>
          <a:bodyPr/>
          <a:lstStyle/>
          <a:p>
            <a:pPr>
              <a:defRPr sz="1400">
                <a:solidFill>
                  <a:schemeClr val="tx1"/>
                </a:solidFill>
              </a:defRPr>
            </a:pPr>
            <a:endParaRPr lang="en-US"/>
          </a:p>
        </c:txPr>
      </c:legendEntry>
      <c:layout>
        <c:manualLayout>
          <c:xMode val="edge"/>
          <c:yMode val="edge"/>
          <c:x val="0.35357161323115099"/>
          <c:y val="0.14313462502580401"/>
          <c:w val="0.210973958650223"/>
          <c:h val="0.11658619127789201"/>
        </c:manualLayout>
      </c:layout>
      <c:overlay val="0"/>
      <c:txPr>
        <a:bodyPr/>
        <a:lstStyle/>
        <a:p>
          <a:pPr>
            <a:defRPr lang="ja-JP" sz="1600">
              <a:solidFill>
                <a:schemeClr val="tx1"/>
              </a:solidFill>
            </a:defRPr>
          </a:pPr>
          <a:endParaRPr lang="en-US"/>
        </a:p>
      </c:txPr>
    </c:legend>
    <c:plotVisOnly val="1"/>
    <c:dispBlanksAs val="zero"/>
    <c:showDLblsOverMax val="0"/>
  </c:chart>
  <c:spPr>
    <a:solidFill>
      <a:schemeClr val="lt1"/>
    </a:solidFill>
    <a:ln w="25400" cap="flat" cmpd="sng" algn="ctr">
      <a:noFill/>
      <a:prstDash val="solid"/>
    </a:ln>
    <a:effectLst/>
  </c:spPr>
  <c:txPr>
    <a:bodyPr/>
    <a:lstStyle/>
    <a:p>
      <a:pPr>
        <a:defRPr>
          <a:solidFill>
            <a:schemeClr val="dk1"/>
          </a:solidFill>
          <a:latin typeface="+mn-lt"/>
          <a:ea typeface="+mn-ea"/>
          <a:cs typeface="+mn-cs"/>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F37FC1-38B5-44D6-A35B-8DB0AA44364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45A8467C-5267-4633-874D-3F2BD6605365}">
      <dgm:prSet phldrT="[Text]" custT="1"/>
      <dgm:spPr/>
      <dgm:t>
        <a:bodyPr/>
        <a:lstStyle/>
        <a:p>
          <a:r>
            <a:rPr lang="en-GB" sz="3200" b="1" i="1" dirty="0" smtClean="0">
              <a:solidFill>
                <a:schemeClr val="bg1"/>
              </a:solidFill>
              <a:latin typeface="Verdana" pitchFamily="34" charset="0"/>
              <a:ea typeface="Verdana" pitchFamily="34" charset="0"/>
              <a:cs typeface="Verdana" pitchFamily="34" charset="0"/>
            </a:rPr>
            <a:t>Why &lt;IR&gt;?</a:t>
          </a:r>
          <a:endParaRPr lang="en-AU" sz="3200" dirty="0">
            <a:solidFill>
              <a:schemeClr val="bg1"/>
            </a:solidFill>
          </a:endParaRPr>
        </a:p>
      </dgm:t>
    </dgm:pt>
    <dgm:pt modelId="{62C610B2-EB14-4382-A97C-80EF4543A44B}" type="parTrans" cxnId="{4D307CF8-37F6-4DBF-971B-3AF28D2469AA}">
      <dgm:prSet/>
      <dgm:spPr/>
      <dgm:t>
        <a:bodyPr/>
        <a:lstStyle/>
        <a:p>
          <a:endParaRPr lang="en-AU"/>
        </a:p>
      </dgm:t>
    </dgm:pt>
    <dgm:pt modelId="{90B08C91-A331-4454-8C29-58F348275CE9}" type="sibTrans" cxnId="{4D307CF8-37F6-4DBF-971B-3AF28D2469AA}">
      <dgm:prSet/>
      <dgm:spPr/>
      <dgm:t>
        <a:bodyPr/>
        <a:lstStyle/>
        <a:p>
          <a:endParaRPr lang="en-AU"/>
        </a:p>
      </dgm:t>
    </dgm:pt>
    <dgm:pt modelId="{0EA2A71C-39AC-47B0-B50A-DC89B5BA6E98}" type="pres">
      <dgm:prSet presAssocID="{31F37FC1-38B5-44D6-A35B-8DB0AA443647}" presName="outerComposite" presStyleCnt="0">
        <dgm:presLayoutVars>
          <dgm:chMax val="5"/>
          <dgm:dir/>
          <dgm:resizeHandles val="exact"/>
        </dgm:presLayoutVars>
      </dgm:prSet>
      <dgm:spPr/>
      <dgm:t>
        <a:bodyPr/>
        <a:lstStyle/>
        <a:p>
          <a:endParaRPr lang="en-AU"/>
        </a:p>
      </dgm:t>
    </dgm:pt>
    <dgm:pt modelId="{9A5C1CDE-8B91-4DD1-85DF-EF637AE34F57}" type="pres">
      <dgm:prSet presAssocID="{31F37FC1-38B5-44D6-A35B-8DB0AA443647}" presName="dummyMaxCanvas" presStyleCnt="0">
        <dgm:presLayoutVars/>
      </dgm:prSet>
      <dgm:spPr/>
    </dgm:pt>
    <dgm:pt modelId="{7588FEAD-7AA3-491A-A82D-6F7DEEFE1939}" type="pres">
      <dgm:prSet presAssocID="{31F37FC1-38B5-44D6-A35B-8DB0AA443647}" presName="OneNode_1" presStyleLbl="node1" presStyleIdx="0" presStyleCnt="1">
        <dgm:presLayoutVars>
          <dgm:bulletEnabled val="1"/>
        </dgm:presLayoutVars>
      </dgm:prSet>
      <dgm:spPr/>
      <dgm:t>
        <a:bodyPr/>
        <a:lstStyle/>
        <a:p>
          <a:endParaRPr lang="en-GB"/>
        </a:p>
      </dgm:t>
    </dgm:pt>
  </dgm:ptLst>
  <dgm:cxnLst>
    <dgm:cxn modelId="{4D307CF8-37F6-4DBF-971B-3AF28D2469AA}" srcId="{31F37FC1-38B5-44D6-A35B-8DB0AA443647}" destId="{45A8467C-5267-4633-874D-3F2BD6605365}" srcOrd="0" destOrd="0" parTransId="{62C610B2-EB14-4382-A97C-80EF4543A44B}" sibTransId="{90B08C91-A331-4454-8C29-58F348275CE9}"/>
    <dgm:cxn modelId="{F2407AD6-1BB5-4316-A0D3-D402B5970390}" type="presOf" srcId="{31F37FC1-38B5-44D6-A35B-8DB0AA443647}" destId="{0EA2A71C-39AC-47B0-B50A-DC89B5BA6E98}" srcOrd="0" destOrd="0" presId="urn:microsoft.com/office/officeart/2005/8/layout/vProcess5"/>
    <dgm:cxn modelId="{DD09BBA9-0170-4C92-ACF1-25ADD7182E02}" type="presOf" srcId="{45A8467C-5267-4633-874D-3F2BD6605365}" destId="{7588FEAD-7AA3-491A-A82D-6F7DEEFE1939}" srcOrd="0" destOrd="0" presId="urn:microsoft.com/office/officeart/2005/8/layout/vProcess5"/>
    <dgm:cxn modelId="{51564444-8BBF-4C51-B93F-CB883CAF1864}" type="presParOf" srcId="{0EA2A71C-39AC-47B0-B50A-DC89B5BA6E98}" destId="{9A5C1CDE-8B91-4DD1-85DF-EF637AE34F57}" srcOrd="0" destOrd="0" presId="urn:microsoft.com/office/officeart/2005/8/layout/vProcess5"/>
    <dgm:cxn modelId="{08D877FF-F000-41DF-8388-3F79E2DBECB4}" type="presParOf" srcId="{0EA2A71C-39AC-47B0-B50A-DC89B5BA6E98}" destId="{7588FEAD-7AA3-491A-A82D-6F7DEEFE1939}"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F37FC1-38B5-44D6-A35B-8DB0AA44364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EC3474A2-8D1D-48DD-92BA-C306DCC5BD32}">
      <dgm:prSet phldrT="[Text]" custT="1"/>
      <dgm:spPr/>
      <dgm:t>
        <a:bodyPr/>
        <a:lstStyle/>
        <a:p>
          <a:r>
            <a:rPr lang="en-AU" sz="3200" b="1" i="1" dirty="0" smtClean="0">
              <a:solidFill>
                <a:schemeClr val="bg1"/>
              </a:solidFill>
              <a:latin typeface="+mn-lt"/>
              <a:ea typeface="Verdana" pitchFamily="34" charset="0"/>
              <a:cs typeface="Verdana" pitchFamily="34" charset="0"/>
            </a:rPr>
            <a:t>What is &lt;IR&gt;?</a:t>
          </a:r>
          <a:endParaRPr lang="en-AU" sz="3200" b="1" i="1" dirty="0">
            <a:solidFill>
              <a:schemeClr val="bg1"/>
            </a:solidFill>
            <a:latin typeface="+mn-lt"/>
            <a:ea typeface="Verdana" pitchFamily="34" charset="0"/>
            <a:cs typeface="Verdana" pitchFamily="34" charset="0"/>
          </a:endParaRPr>
        </a:p>
      </dgm:t>
    </dgm:pt>
    <dgm:pt modelId="{E0B360C4-B855-4EA2-92F6-EA50D16F8E36}" type="parTrans" cxnId="{18591500-D794-48CB-994F-68961B0FF679}">
      <dgm:prSet/>
      <dgm:spPr/>
      <dgm:t>
        <a:bodyPr/>
        <a:lstStyle/>
        <a:p>
          <a:endParaRPr lang="en-AU"/>
        </a:p>
      </dgm:t>
    </dgm:pt>
    <dgm:pt modelId="{949FF876-65A8-4525-A982-AC417A8D9D2E}" type="sibTrans" cxnId="{18591500-D794-48CB-994F-68961B0FF679}">
      <dgm:prSet/>
      <dgm:spPr/>
      <dgm:t>
        <a:bodyPr/>
        <a:lstStyle/>
        <a:p>
          <a:endParaRPr lang="en-AU"/>
        </a:p>
      </dgm:t>
    </dgm:pt>
    <dgm:pt modelId="{0EA2A71C-39AC-47B0-B50A-DC89B5BA6E98}" type="pres">
      <dgm:prSet presAssocID="{31F37FC1-38B5-44D6-A35B-8DB0AA443647}" presName="outerComposite" presStyleCnt="0">
        <dgm:presLayoutVars>
          <dgm:chMax val="5"/>
          <dgm:dir/>
          <dgm:resizeHandles val="exact"/>
        </dgm:presLayoutVars>
      </dgm:prSet>
      <dgm:spPr/>
      <dgm:t>
        <a:bodyPr/>
        <a:lstStyle/>
        <a:p>
          <a:endParaRPr lang="en-AU"/>
        </a:p>
      </dgm:t>
    </dgm:pt>
    <dgm:pt modelId="{9A5C1CDE-8B91-4DD1-85DF-EF637AE34F57}" type="pres">
      <dgm:prSet presAssocID="{31F37FC1-38B5-44D6-A35B-8DB0AA443647}" presName="dummyMaxCanvas" presStyleCnt="0">
        <dgm:presLayoutVars/>
      </dgm:prSet>
      <dgm:spPr/>
    </dgm:pt>
    <dgm:pt modelId="{2315F576-A16D-4FD8-BA2C-C6BA41EE0119}" type="pres">
      <dgm:prSet presAssocID="{31F37FC1-38B5-44D6-A35B-8DB0AA443647}" presName="OneNode_1" presStyleLbl="node1" presStyleIdx="0" presStyleCnt="1">
        <dgm:presLayoutVars>
          <dgm:bulletEnabled val="1"/>
        </dgm:presLayoutVars>
      </dgm:prSet>
      <dgm:spPr/>
      <dgm:t>
        <a:bodyPr/>
        <a:lstStyle/>
        <a:p>
          <a:endParaRPr lang="en-GB"/>
        </a:p>
      </dgm:t>
    </dgm:pt>
  </dgm:ptLst>
  <dgm:cxnLst>
    <dgm:cxn modelId="{80B282BA-1206-40BF-90C1-B2DFEF038335}" type="presOf" srcId="{EC3474A2-8D1D-48DD-92BA-C306DCC5BD32}" destId="{2315F576-A16D-4FD8-BA2C-C6BA41EE0119}" srcOrd="0" destOrd="0" presId="urn:microsoft.com/office/officeart/2005/8/layout/vProcess5"/>
    <dgm:cxn modelId="{50E912FA-A265-423C-B348-ABED80BDA09F}" type="presOf" srcId="{31F37FC1-38B5-44D6-A35B-8DB0AA443647}" destId="{0EA2A71C-39AC-47B0-B50A-DC89B5BA6E98}" srcOrd="0" destOrd="0" presId="urn:microsoft.com/office/officeart/2005/8/layout/vProcess5"/>
    <dgm:cxn modelId="{18591500-D794-48CB-994F-68961B0FF679}" srcId="{31F37FC1-38B5-44D6-A35B-8DB0AA443647}" destId="{EC3474A2-8D1D-48DD-92BA-C306DCC5BD32}" srcOrd="0" destOrd="0" parTransId="{E0B360C4-B855-4EA2-92F6-EA50D16F8E36}" sibTransId="{949FF876-65A8-4525-A982-AC417A8D9D2E}"/>
    <dgm:cxn modelId="{4BA2E634-FB3A-49A7-A264-2D07EE8436C3}" type="presParOf" srcId="{0EA2A71C-39AC-47B0-B50A-DC89B5BA6E98}" destId="{9A5C1CDE-8B91-4DD1-85DF-EF637AE34F57}" srcOrd="0" destOrd="0" presId="urn:microsoft.com/office/officeart/2005/8/layout/vProcess5"/>
    <dgm:cxn modelId="{E10C4B42-48CD-4CF0-8F00-954809E3832F}" type="presParOf" srcId="{0EA2A71C-39AC-47B0-B50A-DC89B5BA6E98}" destId="{2315F576-A16D-4FD8-BA2C-C6BA41EE0119}"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0941E7-197B-4D4C-8129-D6A2191AE588}" type="doc">
      <dgm:prSet loTypeId="urn:microsoft.com/office/officeart/2005/8/layout/cycle6" loCatId="relationship" qsTypeId="urn:microsoft.com/office/officeart/2005/8/quickstyle/simple1" qsCatId="simple" csTypeId="urn:microsoft.com/office/officeart/2005/8/colors/accent1_2" csCatId="accent1" phldr="1"/>
      <dgm:spPr/>
    </dgm:pt>
    <dgm:pt modelId="{4AF5CC96-E5E7-4E66-8EAB-0448A4072118}">
      <dgm:prSet phldrT="[Text]" custT="1"/>
      <dgm:spPr/>
      <dgm:t>
        <a:bodyPr/>
        <a:lstStyle/>
        <a:p>
          <a:r>
            <a:rPr lang="en-GB" sz="1800" dirty="0" smtClean="0"/>
            <a:t>Efficient and productive allocation of capital</a:t>
          </a:r>
          <a:endParaRPr lang="en-GB" sz="1800" dirty="0"/>
        </a:p>
      </dgm:t>
    </dgm:pt>
    <dgm:pt modelId="{7CCB84DF-AFA6-4251-94BC-6315C274972B}" type="parTrans" cxnId="{625D2F5B-CC57-4A52-81E4-8537CF9D27B1}">
      <dgm:prSet/>
      <dgm:spPr/>
      <dgm:t>
        <a:bodyPr/>
        <a:lstStyle/>
        <a:p>
          <a:endParaRPr lang="en-GB"/>
        </a:p>
      </dgm:t>
    </dgm:pt>
    <dgm:pt modelId="{C55E08A2-6AC7-458E-891F-04ED4CFDA2EB}" type="sibTrans" cxnId="{625D2F5B-CC57-4A52-81E4-8537CF9D27B1}">
      <dgm:prSet/>
      <dgm:spPr/>
      <dgm:t>
        <a:bodyPr/>
        <a:lstStyle/>
        <a:p>
          <a:endParaRPr lang="en-GB" sz="1800"/>
        </a:p>
      </dgm:t>
    </dgm:pt>
    <dgm:pt modelId="{0A80A01F-6CB3-4427-9065-2A53A2329E37}">
      <dgm:prSet phldrT="[Text]" custT="1"/>
      <dgm:spPr/>
      <dgm:t>
        <a:bodyPr/>
        <a:lstStyle/>
        <a:p>
          <a:endParaRPr lang="en-GB" sz="1800" dirty="0"/>
        </a:p>
      </dgm:t>
    </dgm:pt>
    <dgm:pt modelId="{FA4AC4C5-64EA-438C-8FD0-F9B444913420}" type="parTrans" cxnId="{3376D1CB-DA12-4B7D-BEF3-6FBBC29EA251}">
      <dgm:prSet/>
      <dgm:spPr/>
      <dgm:t>
        <a:bodyPr/>
        <a:lstStyle/>
        <a:p>
          <a:endParaRPr lang="en-GB"/>
        </a:p>
      </dgm:t>
    </dgm:pt>
    <dgm:pt modelId="{2262A497-A6E1-4D7C-B0E4-9BB39C357371}" type="sibTrans" cxnId="{3376D1CB-DA12-4B7D-BEF3-6FBBC29EA251}">
      <dgm:prSet/>
      <dgm:spPr/>
      <dgm:t>
        <a:bodyPr/>
        <a:lstStyle/>
        <a:p>
          <a:endParaRPr lang="en-GB" sz="1800"/>
        </a:p>
      </dgm:t>
    </dgm:pt>
    <dgm:pt modelId="{B9B46FBF-7F6F-412B-A2F4-1934642BA9CF}">
      <dgm:prSet phldrT="[Text]" custT="1"/>
      <dgm:spPr/>
      <dgm:t>
        <a:bodyPr/>
        <a:lstStyle/>
        <a:p>
          <a:r>
            <a:rPr lang="en-GB" sz="1800" dirty="0" smtClean="0"/>
            <a:t>Support integrated thinking</a:t>
          </a:r>
          <a:endParaRPr lang="en-GB" sz="1800" dirty="0"/>
        </a:p>
      </dgm:t>
    </dgm:pt>
    <dgm:pt modelId="{500FFF50-E651-4A66-9A52-662B85CC4C1B}" type="parTrans" cxnId="{38204F2F-3F82-4C1A-9611-C04E84C69C84}">
      <dgm:prSet/>
      <dgm:spPr/>
      <dgm:t>
        <a:bodyPr/>
        <a:lstStyle/>
        <a:p>
          <a:endParaRPr lang="en-GB"/>
        </a:p>
      </dgm:t>
    </dgm:pt>
    <dgm:pt modelId="{E89EB3E4-D0E1-4221-A305-7940A228B4B3}" type="sibTrans" cxnId="{38204F2F-3F82-4C1A-9611-C04E84C69C84}">
      <dgm:prSet/>
      <dgm:spPr/>
      <dgm:t>
        <a:bodyPr/>
        <a:lstStyle/>
        <a:p>
          <a:endParaRPr lang="en-GB" sz="1800"/>
        </a:p>
      </dgm:t>
    </dgm:pt>
    <dgm:pt modelId="{EDA48894-A1E9-4373-A1B0-4F5E2740C9BB}">
      <dgm:prSet phldrT="[Text]" custT="1"/>
      <dgm:spPr/>
      <dgm:t>
        <a:bodyPr/>
        <a:lstStyle/>
        <a:p>
          <a:r>
            <a:rPr lang="en-GB" sz="1800" dirty="0" smtClean="0"/>
            <a:t>Cohesive and efficient approach to corporate reporting</a:t>
          </a:r>
          <a:endParaRPr lang="en-GB" sz="1800" dirty="0"/>
        </a:p>
      </dgm:t>
    </dgm:pt>
    <dgm:pt modelId="{7E501149-D7B4-43A2-A729-2C9D2E6E82E4}" type="parTrans" cxnId="{F4C8317B-64DF-4320-A6DD-930F5A9E0DAE}">
      <dgm:prSet/>
      <dgm:spPr/>
      <dgm:t>
        <a:bodyPr/>
        <a:lstStyle/>
        <a:p>
          <a:endParaRPr lang="en-GB"/>
        </a:p>
      </dgm:t>
    </dgm:pt>
    <dgm:pt modelId="{22F43735-4FD1-4AB6-99FE-4F6B7BDDDBE0}" type="sibTrans" cxnId="{F4C8317B-64DF-4320-A6DD-930F5A9E0DAE}">
      <dgm:prSet/>
      <dgm:spPr/>
      <dgm:t>
        <a:bodyPr/>
        <a:lstStyle/>
        <a:p>
          <a:endParaRPr lang="en-GB" sz="1800"/>
        </a:p>
      </dgm:t>
    </dgm:pt>
    <dgm:pt modelId="{485BE71A-430B-41A0-978B-89101ADF7B75}" type="pres">
      <dgm:prSet presAssocID="{EE0941E7-197B-4D4C-8129-D6A2191AE588}" presName="cycle" presStyleCnt="0">
        <dgm:presLayoutVars>
          <dgm:dir/>
          <dgm:resizeHandles val="exact"/>
        </dgm:presLayoutVars>
      </dgm:prSet>
      <dgm:spPr/>
    </dgm:pt>
    <dgm:pt modelId="{41FC74F0-39EB-4CC8-8721-D4330081A68C}" type="pres">
      <dgm:prSet presAssocID="{4AF5CC96-E5E7-4E66-8EAB-0448A4072118}" presName="node" presStyleLbl="node1" presStyleIdx="0" presStyleCnt="4" custScaleX="143499">
        <dgm:presLayoutVars>
          <dgm:bulletEnabled val="1"/>
        </dgm:presLayoutVars>
      </dgm:prSet>
      <dgm:spPr/>
    </dgm:pt>
    <dgm:pt modelId="{9B84905E-FADD-462E-9E40-11D11B4E0A45}" type="pres">
      <dgm:prSet presAssocID="{4AF5CC96-E5E7-4E66-8EAB-0448A4072118}" presName="spNode" presStyleCnt="0"/>
      <dgm:spPr/>
    </dgm:pt>
    <dgm:pt modelId="{6D4C8128-B911-46E3-B092-55658AFD4C66}" type="pres">
      <dgm:prSet presAssocID="{C55E08A2-6AC7-458E-891F-04ED4CFDA2EB}" presName="sibTrans" presStyleLbl="sibTrans1D1" presStyleIdx="0" presStyleCnt="4" custScaleX="1027252"/>
      <dgm:spPr/>
    </dgm:pt>
    <dgm:pt modelId="{5FC5BD72-D8FA-4D34-85B4-C4654A4B3D40}" type="pres">
      <dgm:prSet presAssocID="{EDA48894-A1E9-4373-A1B0-4F5E2740C9BB}" presName="node" presStyleLbl="node1" presStyleIdx="1" presStyleCnt="4" custScaleX="143499">
        <dgm:presLayoutVars>
          <dgm:bulletEnabled val="1"/>
        </dgm:presLayoutVars>
      </dgm:prSet>
      <dgm:spPr/>
    </dgm:pt>
    <dgm:pt modelId="{058BC482-A4A3-4EB5-9051-68EB0E0FB219}" type="pres">
      <dgm:prSet presAssocID="{EDA48894-A1E9-4373-A1B0-4F5E2740C9BB}" presName="spNode" presStyleCnt="0"/>
      <dgm:spPr/>
    </dgm:pt>
    <dgm:pt modelId="{271C0C4E-0118-41CE-A9BE-2DA75B7AD8BD}" type="pres">
      <dgm:prSet presAssocID="{22F43735-4FD1-4AB6-99FE-4F6B7BDDDBE0}" presName="sibTrans" presStyleLbl="sibTrans1D1" presStyleIdx="1" presStyleCnt="4" custScaleX="1027252"/>
      <dgm:spPr/>
    </dgm:pt>
    <dgm:pt modelId="{E65796ED-948A-44D2-BFE0-BF2E1D312D92}" type="pres">
      <dgm:prSet presAssocID="{0A80A01F-6CB3-4427-9065-2A53A2329E37}" presName="node" presStyleLbl="node1" presStyleIdx="2" presStyleCnt="4" custScaleX="143499">
        <dgm:presLayoutVars>
          <dgm:bulletEnabled val="1"/>
        </dgm:presLayoutVars>
      </dgm:prSet>
      <dgm:spPr/>
    </dgm:pt>
    <dgm:pt modelId="{4882DF0C-036C-47B5-825A-BB37773BAC05}" type="pres">
      <dgm:prSet presAssocID="{0A80A01F-6CB3-4427-9065-2A53A2329E37}" presName="spNode" presStyleCnt="0"/>
      <dgm:spPr/>
    </dgm:pt>
    <dgm:pt modelId="{756DD789-7DA0-4117-BF33-647323B0C010}" type="pres">
      <dgm:prSet presAssocID="{2262A497-A6E1-4D7C-B0E4-9BB39C357371}" presName="sibTrans" presStyleLbl="sibTrans1D1" presStyleIdx="2" presStyleCnt="4" custScaleX="1027252"/>
      <dgm:spPr/>
    </dgm:pt>
    <dgm:pt modelId="{4888E57D-EF71-4A74-B2D8-DB66C26AA714}" type="pres">
      <dgm:prSet presAssocID="{B9B46FBF-7F6F-412B-A2F4-1934642BA9CF}" presName="node" presStyleLbl="node1" presStyleIdx="3" presStyleCnt="4" custScaleX="143499">
        <dgm:presLayoutVars>
          <dgm:bulletEnabled val="1"/>
        </dgm:presLayoutVars>
      </dgm:prSet>
      <dgm:spPr/>
    </dgm:pt>
    <dgm:pt modelId="{37BECB2F-BE42-4071-B486-ACA989715A2D}" type="pres">
      <dgm:prSet presAssocID="{B9B46FBF-7F6F-412B-A2F4-1934642BA9CF}" presName="spNode" presStyleCnt="0"/>
      <dgm:spPr/>
    </dgm:pt>
    <dgm:pt modelId="{1DCE65F9-44BF-4ADF-B5A1-0BC3CFC5C922}" type="pres">
      <dgm:prSet presAssocID="{E89EB3E4-D0E1-4221-A305-7940A228B4B3}" presName="sibTrans" presStyleLbl="sibTrans1D1" presStyleIdx="3" presStyleCnt="4" custScaleX="1027252"/>
      <dgm:spPr/>
    </dgm:pt>
  </dgm:ptLst>
  <dgm:cxnLst>
    <dgm:cxn modelId="{8522AD51-9834-4266-83C4-0DA21BBE5351}" type="presOf" srcId="{4AF5CC96-E5E7-4E66-8EAB-0448A4072118}" destId="{41FC74F0-39EB-4CC8-8721-D4330081A68C}" srcOrd="0" destOrd="0" presId="urn:microsoft.com/office/officeart/2005/8/layout/cycle6"/>
    <dgm:cxn modelId="{45240977-2BC4-421C-B887-C6BCCA1ABF7D}" type="presOf" srcId="{EE0941E7-197B-4D4C-8129-D6A2191AE588}" destId="{485BE71A-430B-41A0-978B-89101ADF7B75}" srcOrd="0" destOrd="0" presId="urn:microsoft.com/office/officeart/2005/8/layout/cycle6"/>
    <dgm:cxn modelId="{A9538206-20E8-456E-BA40-D51F2A7DD60B}" type="presOf" srcId="{B9B46FBF-7F6F-412B-A2F4-1934642BA9CF}" destId="{4888E57D-EF71-4A74-B2D8-DB66C26AA714}" srcOrd="0" destOrd="0" presId="urn:microsoft.com/office/officeart/2005/8/layout/cycle6"/>
    <dgm:cxn modelId="{3376D1CB-DA12-4B7D-BEF3-6FBBC29EA251}" srcId="{EE0941E7-197B-4D4C-8129-D6A2191AE588}" destId="{0A80A01F-6CB3-4427-9065-2A53A2329E37}" srcOrd="2" destOrd="0" parTransId="{FA4AC4C5-64EA-438C-8FD0-F9B444913420}" sibTransId="{2262A497-A6E1-4D7C-B0E4-9BB39C357371}"/>
    <dgm:cxn modelId="{F4C8317B-64DF-4320-A6DD-930F5A9E0DAE}" srcId="{EE0941E7-197B-4D4C-8129-D6A2191AE588}" destId="{EDA48894-A1E9-4373-A1B0-4F5E2740C9BB}" srcOrd="1" destOrd="0" parTransId="{7E501149-D7B4-43A2-A729-2C9D2E6E82E4}" sibTransId="{22F43735-4FD1-4AB6-99FE-4F6B7BDDDBE0}"/>
    <dgm:cxn modelId="{3B6A8083-0271-4300-AAD4-621A0764F334}" type="presOf" srcId="{22F43735-4FD1-4AB6-99FE-4F6B7BDDDBE0}" destId="{271C0C4E-0118-41CE-A9BE-2DA75B7AD8BD}" srcOrd="0" destOrd="0" presId="urn:microsoft.com/office/officeart/2005/8/layout/cycle6"/>
    <dgm:cxn modelId="{76892E1E-A2EB-4697-A684-929C74726833}" type="presOf" srcId="{E89EB3E4-D0E1-4221-A305-7940A228B4B3}" destId="{1DCE65F9-44BF-4ADF-B5A1-0BC3CFC5C922}" srcOrd="0" destOrd="0" presId="urn:microsoft.com/office/officeart/2005/8/layout/cycle6"/>
    <dgm:cxn modelId="{897F7F7B-F0E7-4E0D-9AD9-D24D46BC939E}" type="presOf" srcId="{C55E08A2-6AC7-458E-891F-04ED4CFDA2EB}" destId="{6D4C8128-B911-46E3-B092-55658AFD4C66}" srcOrd="0" destOrd="0" presId="urn:microsoft.com/office/officeart/2005/8/layout/cycle6"/>
    <dgm:cxn modelId="{625D2F5B-CC57-4A52-81E4-8537CF9D27B1}" srcId="{EE0941E7-197B-4D4C-8129-D6A2191AE588}" destId="{4AF5CC96-E5E7-4E66-8EAB-0448A4072118}" srcOrd="0" destOrd="0" parTransId="{7CCB84DF-AFA6-4251-94BC-6315C274972B}" sibTransId="{C55E08A2-6AC7-458E-891F-04ED4CFDA2EB}"/>
    <dgm:cxn modelId="{638D9DD8-A773-436A-991D-6CB4BCC5645C}" type="presOf" srcId="{2262A497-A6E1-4D7C-B0E4-9BB39C357371}" destId="{756DD789-7DA0-4117-BF33-647323B0C010}" srcOrd="0" destOrd="0" presId="urn:microsoft.com/office/officeart/2005/8/layout/cycle6"/>
    <dgm:cxn modelId="{A534E316-6169-4061-8C41-B370536618A1}" type="presOf" srcId="{0A80A01F-6CB3-4427-9065-2A53A2329E37}" destId="{E65796ED-948A-44D2-BFE0-BF2E1D312D92}" srcOrd="0" destOrd="0" presId="urn:microsoft.com/office/officeart/2005/8/layout/cycle6"/>
    <dgm:cxn modelId="{38204F2F-3F82-4C1A-9611-C04E84C69C84}" srcId="{EE0941E7-197B-4D4C-8129-D6A2191AE588}" destId="{B9B46FBF-7F6F-412B-A2F4-1934642BA9CF}" srcOrd="3" destOrd="0" parTransId="{500FFF50-E651-4A66-9A52-662B85CC4C1B}" sibTransId="{E89EB3E4-D0E1-4221-A305-7940A228B4B3}"/>
    <dgm:cxn modelId="{547629E5-71C7-416B-85EF-89A0003846F1}" type="presOf" srcId="{EDA48894-A1E9-4373-A1B0-4F5E2740C9BB}" destId="{5FC5BD72-D8FA-4D34-85B4-C4654A4B3D40}" srcOrd="0" destOrd="0" presId="urn:microsoft.com/office/officeart/2005/8/layout/cycle6"/>
    <dgm:cxn modelId="{1B7622C0-5BCF-4EDB-B445-EB7270E08DA9}" type="presParOf" srcId="{485BE71A-430B-41A0-978B-89101ADF7B75}" destId="{41FC74F0-39EB-4CC8-8721-D4330081A68C}" srcOrd="0" destOrd="0" presId="urn:microsoft.com/office/officeart/2005/8/layout/cycle6"/>
    <dgm:cxn modelId="{C783E019-09F8-4681-8BFA-979B25D54FE4}" type="presParOf" srcId="{485BE71A-430B-41A0-978B-89101ADF7B75}" destId="{9B84905E-FADD-462E-9E40-11D11B4E0A45}" srcOrd="1" destOrd="0" presId="urn:microsoft.com/office/officeart/2005/8/layout/cycle6"/>
    <dgm:cxn modelId="{E46AC109-ABA6-4789-BE45-659EAC37E872}" type="presParOf" srcId="{485BE71A-430B-41A0-978B-89101ADF7B75}" destId="{6D4C8128-B911-46E3-B092-55658AFD4C66}" srcOrd="2" destOrd="0" presId="urn:microsoft.com/office/officeart/2005/8/layout/cycle6"/>
    <dgm:cxn modelId="{7A5D1AD3-AC58-4D69-BB66-1CF4AE192761}" type="presParOf" srcId="{485BE71A-430B-41A0-978B-89101ADF7B75}" destId="{5FC5BD72-D8FA-4D34-85B4-C4654A4B3D40}" srcOrd="3" destOrd="0" presId="urn:microsoft.com/office/officeart/2005/8/layout/cycle6"/>
    <dgm:cxn modelId="{44BBFD99-83B0-4B01-8764-7D6EF1AB3833}" type="presParOf" srcId="{485BE71A-430B-41A0-978B-89101ADF7B75}" destId="{058BC482-A4A3-4EB5-9051-68EB0E0FB219}" srcOrd="4" destOrd="0" presId="urn:microsoft.com/office/officeart/2005/8/layout/cycle6"/>
    <dgm:cxn modelId="{9F4463EA-860F-4328-98A6-ABF3CC8EF6E1}" type="presParOf" srcId="{485BE71A-430B-41A0-978B-89101ADF7B75}" destId="{271C0C4E-0118-41CE-A9BE-2DA75B7AD8BD}" srcOrd="5" destOrd="0" presId="urn:microsoft.com/office/officeart/2005/8/layout/cycle6"/>
    <dgm:cxn modelId="{B053167C-4D7F-4E4C-9F47-BA82D0E99E8B}" type="presParOf" srcId="{485BE71A-430B-41A0-978B-89101ADF7B75}" destId="{E65796ED-948A-44D2-BFE0-BF2E1D312D92}" srcOrd="6" destOrd="0" presId="urn:microsoft.com/office/officeart/2005/8/layout/cycle6"/>
    <dgm:cxn modelId="{6F518BC5-4132-4626-A428-19FA9FA1C11E}" type="presParOf" srcId="{485BE71A-430B-41A0-978B-89101ADF7B75}" destId="{4882DF0C-036C-47B5-825A-BB37773BAC05}" srcOrd="7" destOrd="0" presId="urn:microsoft.com/office/officeart/2005/8/layout/cycle6"/>
    <dgm:cxn modelId="{1CA3A8C6-6A12-4855-BF4A-3588054EBC88}" type="presParOf" srcId="{485BE71A-430B-41A0-978B-89101ADF7B75}" destId="{756DD789-7DA0-4117-BF33-647323B0C010}" srcOrd="8" destOrd="0" presId="urn:microsoft.com/office/officeart/2005/8/layout/cycle6"/>
    <dgm:cxn modelId="{4FFF032A-862A-43A3-8291-E256CBC8DC31}" type="presParOf" srcId="{485BE71A-430B-41A0-978B-89101ADF7B75}" destId="{4888E57D-EF71-4A74-B2D8-DB66C26AA714}" srcOrd="9" destOrd="0" presId="urn:microsoft.com/office/officeart/2005/8/layout/cycle6"/>
    <dgm:cxn modelId="{C99CF45C-2949-42DC-B2E2-4126C8C1277A}" type="presParOf" srcId="{485BE71A-430B-41A0-978B-89101ADF7B75}" destId="{37BECB2F-BE42-4071-B486-ACA989715A2D}" srcOrd="10" destOrd="0" presId="urn:microsoft.com/office/officeart/2005/8/layout/cycle6"/>
    <dgm:cxn modelId="{8F02EA3F-4509-4FFC-8B6A-B06365618FB9}" type="presParOf" srcId="{485BE71A-430B-41A0-978B-89101ADF7B75}" destId="{1DCE65F9-44BF-4ADF-B5A1-0BC3CFC5C922}"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F37FC1-38B5-44D6-A35B-8DB0AA44364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71AE35A1-82A4-472D-A011-D7664D687458}">
      <dgm:prSet phldrT="[Text]" custT="1"/>
      <dgm:spPr/>
      <dgm:t>
        <a:bodyPr/>
        <a:lstStyle/>
        <a:p>
          <a:r>
            <a:rPr lang="en-GB" sz="3200" b="1" i="1" dirty="0" smtClean="0">
              <a:solidFill>
                <a:schemeClr val="bg1"/>
              </a:solidFill>
              <a:latin typeface="Verdana" pitchFamily="34" charset="0"/>
              <a:ea typeface="Verdana" pitchFamily="34" charset="0"/>
              <a:cs typeface="Verdana" pitchFamily="34" charset="0"/>
            </a:rPr>
            <a:t>International &lt;IR&gt; Framework</a:t>
          </a:r>
          <a:endParaRPr lang="en-AU" sz="3200" b="1" dirty="0">
            <a:solidFill>
              <a:schemeClr val="bg1"/>
            </a:solidFill>
          </a:endParaRPr>
        </a:p>
      </dgm:t>
    </dgm:pt>
    <dgm:pt modelId="{F778BCCA-32E5-4224-AF03-BA2487EECCD7}" type="parTrans" cxnId="{723F8E12-00C0-4F4B-B7B4-C58C5C37A13C}">
      <dgm:prSet/>
      <dgm:spPr/>
      <dgm:t>
        <a:bodyPr/>
        <a:lstStyle/>
        <a:p>
          <a:endParaRPr lang="en-GB"/>
        </a:p>
      </dgm:t>
    </dgm:pt>
    <dgm:pt modelId="{9FAC9F63-9DC1-47F7-954B-5F3A72AC46E5}" type="sibTrans" cxnId="{723F8E12-00C0-4F4B-B7B4-C58C5C37A13C}">
      <dgm:prSet/>
      <dgm:spPr/>
      <dgm:t>
        <a:bodyPr/>
        <a:lstStyle/>
        <a:p>
          <a:endParaRPr lang="en-GB"/>
        </a:p>
      </dgm:t>
    </dgm:pt>
    <dgm:pt modelId="{0EA2A71C-39AC-47B0-B50A-DC89B5BA6E98}" type="pres">
      <dgm:prSet presAssocID="{31F37FC1-38B5-44D6-A35B-8DB0AA443647}" presName="outerComposite" presStyleCnt="0">
        <dgm:presLayoutVars>
          <dgm:chMax val="5"/>
          <dgm:dir/>
          <dgm:resizeHandles val="exact"/>
        </dgm:presLayoutVars>
      </dgm:prSet>
      <dgm:spPr/>
      <dgm:t>
        <a:bodyPr/>
        <a:lstStyle/>
        <a:p>
          <a:endParaRPr lang="en-AU"/>
        </a:p>
      </dgm:t>
    </dgm:pt>
    <dgm:pt modelId="{9A5C1CDE-8B91-4DD1-85DF-EF637AE34F57}" type="pres">
      <dgm:prSet presAssocID="{31F37FC1-38B5-44D6-A35B-8DB0AA443647}" presName="dummyMaxCanvas" presStyleCnt="0">
        <dgm:presLayoutVars/>
      </dgm:prSet>
      <dgm:spPr/>
    </dgm:pt>
    <dgm:pt modelId="{8FFDFE9E-1771-4356-965A-26CE3226BB76}" type="pres">
      <dgm:prSet presAssocID="{31F37FC1-38B5-44D6-A35B-8DB0AA443647}" presName="OneNode_1" presStyleLbl="node1" presStyleIdx="0" presStyleCnt="1">
        <dgm:presLayoutVars>
          <dgm:bulletEnabled val="1"/>
        </dgm:presLayoutVars>
      </dgm:prSet>
      <dgm:spPr/>
      <dgm:t>
        <a:bodyPr/>
        <a:lstStyle/>
        <a:p>
          <a:endParaRPr lang="en-GB"/>
        </a:p>
      </dgm:t>
    </dgm:pt>
  </dgm:ptLst>
  <dgm:cxnLst>
    <dgm:cxn modelId="{42DBEED2-446E-4668-8402-F497A94EBD49}" type="presOf" srcId="{71AE35A1-82A4-472D-A011-D7664D687458}" destId="{8FFDFE9E-1771-4356-965A-26CE3226BB76}" srcOrd="0" destOrd="0" presId="urn:microsoft.com/office/officeart/2005/8/layout/vProcess5"/>
    <dgm:cxn modelId="{723F8E12-00C0-4F4B-B7B4-C58C5C37A13C}" srcId="{31F37FC1-38B5-44D6-A35B-8DB0AA443647}" destId="{71AE35A1-82A4-472D-A011-D7664D687458}" srcOrd="0" destOrd="0" parTransId="{F778BCCA-32E5-4224-AF03-BA2487EECCD7}" sibTransId="{9FAC9F63-9DC1-47F7-954B-5F3A72AC46E5}"/>
    <dgm:cxn modelId="{5E418AE2-4D22-407C-8DC1-9C07E07C26B3}" type="presOf" srcId="{31F37FC1-38B5-44D6-A35B-8DB0AA443647}" destId="{0EA2A71C-39AC-47B0-B50A-DC89B5BA6E98}" srcOrd="0" destOrd="0" presId="urn:microsoft.com/office/officeart/2005/8/layout/vProcess5"/>
    <dgm:cxn modelId="{FCDE3DF2-4851-4DB5-973A-392D14A07FCE}" type="presParOf" srcId="{0EA2A71C-39AC-47B0-B50A-DC89B5BA6E98}" destId="{9A5C1CDE-8B91-4DD1-85DF-EF637AE34F57}" srcOrd="0" destOrd="0" presId="urn:microsoft.com/office/officeart/2005/8/layout/vProcess5"/>
    <dgm:cxn modelId="{6F8BF05B-7131-470C-AB8F-C3107C74EC1F}" type="presParOf" srcId="{0EA2A71C-39AC-47B0-B50A-DC89B5BA6E98}" destId="{8FFDFE9E-1771-4356-965A-26CE3226BB76}"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8FEAD-7AA3-491A-A82D-6F7DEEFE1939}">
      <dsp:nvSpPr>
        <dsp:cNvPr id="0" name=""/>
        <dsp:cNvSpPr/>
      </dsp:nvSpPr>
      <dsp:spPr>
        <a:xfrm>
          <a:off x="0" y="1224135"/>
          <a:ext cx="8424936" cy="24482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1" i="1" kern="1200" dirty="0" smtClean="0">
              <a:solidFill>
                <a:schemeClr val="bg1"/>
              </a:solidFill>
              <a:latin typeface="Verdana" pitchFamily="34" charset="0"/>
              <a:ea typeface="Verdana" pitchFamily="34" charset="0"/>
              <a:cs typeface="Verdana" pitchFamily="34" charset="0"/>
            </a:rPr>
            <a:t>Why &lt;IR&gt;?</a:t>
          </a:r>
          <a:endParaRPr lang="en-AU" sz="3200" kern="1200" dirty="0">
            <a:solidFill>
              <a:schemeClr val="bg1"/>
            </a:solidFill>
          </a:endParaRPr>
        </a:p>
      </dsp:txBody>
      <dsp:txXfrm>
        <a:off x="71707" y="1295842"/>
        <a:ext cx="8281522" cy="2304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5F576-A16D-4FD8-BA2C-C6BA41EE0119}">
      <dsp:nvSpPr>
        <dsp:cNvPr id="0" name=""/>
        <dsp:cNvSpPr/>
      </dsp:nvSpPr>
      <dsp:spPr>
        <a:xfrm>
          <a:off x="0" y="1224135"/>
          <a:ext cx="8424936" cy="24482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AU" sz="3200" b="1" i="1" kern="1200" dirty="0" smtClean="0">
              <a:solidFill>
                <a:schemeClr val="bg1"/>
              </a:solidFill>
              <a:latin typeface="+mn-lt"/>
              <a:ea typeface="Verdana" pitchFamily="34" charset="0"/>
              <a:cs typeface="Verdana" pitchFamily="34" charset="0"/>
            </a:rPr>
            <a:t>What is &lt;IR&gt;?</a:t>
          </a:r>
          <a:endParaRPr lang="en-AU" sz="3200" b="1" i="1" kern="1200" dirty="0">
            <a:solidFill>
              <a:schemeClr val="bg1"/>
            </a:solidFill>
            <a:latin typeface="+mn-lt"/>
            <a:ea typeface="Verdana" pitchFamily="34" charset="0"/>
            <a:cs typeface="Verdana" pitchFamily="34" charset="0"/>
          </a:endParaRPr>
        </a:p>
      </dsp:txBody>
      <dsp:txXfrm>
        <a:off x="71707" y="1295842"/>
        <a:ext cx="8281522" cy="2304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C74F0-39EB-4CC8-8721-D4330081A68C}">
      <dsp:nvSpPr>
        <dsp:cNvPr id="0" name=""/>
        <dsp:cNvSpPr/>
      </dsp:nvSpPr>
      <dsp:spPr>
        <a:xfrm>
          <a:off x="2914252" y="253"/>
          <a:ext cx="3028479" cy="13717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Efficient and productive allocation of capital</a:t>
          </a:r>
          <a:endParaRPr lang="en-GB" sz="1800" kern="1200" dirty="0"/>
        </a:p>
      </dsp:txBody>
      <dsp:txXfrm>
        <a:off x="2981217" y="67218"/>
        <a:ext cx="2894549" cy="1237864"/>
      </dsp:txXfrm>
    </dsp:sp>
    <dsp:sp modelId="{6D4C8128-B911-46E3-B092-55658AFD4C66}">
      <dsp:nvSpPr>
        <dsp:cNvPr id="0" name=""/>
        <dsp:cNvSpPr/>
      </dsp:nvSpPr>
      <dsp:spPr>
        <a:xfrm>
          <a:off x="2162314" y="686150"/>
          <a:ext cx="4532354" cy="4532354"/>
        </a:xfrm>
        <a:custGeom>
          <a:avLst/>
          <a:gdLst/>
          <a:ahLst/>
          <a:cxnLst/>
          <a:rect l="0" t="0" r="0" b="0"/>
          <a:pathLst>
            <a:path>
              <a:moveTo>
                <a:pt x="3789252" y="588142"/>
              </a:moveTo>
              <a:arcTo wR="2266177" hR="2266177" stAng="18733715" swAng="179115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C5BD72-D8FA-4D34-85B4-C4654A4B3D40}">
      <dsp:nvSpPr>
        <dsp:cNvPr id="0" name=""/>
        <dsp:cNvSpPr/>
      </dsp:nvSpPr>
      <dsp:spPr>
        <a:xfrm>
          <a:off x="5180429" y="2266430"/>
          <a:ext cx="3028479" cy="13717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Cohesive and efficient approach to corporate reporting</a:t>
          </a:r>
          <a:endParaRPr lang="en-GB" sz="1800" kern="1200" dirty="0"/>
        </a:p>
      </dsp:txBody>
      <dsp:txXfrm>
        <a:off x="5247394" y="2333395"/>
        <a:ext cx="2894549" cy="1237864"/>
      </dsp:txXfrm>
    </dsp:sp>
    <dsp:sp modelId="{271C0C4E-0118-41CE-A9BE-2DA75B7AD8BD}">
      <dsp:nvSpPr>
        <dsp:cNvPr id="0" name=""/>
        <dsp:cNvSpPr/>
      </dsp:nvSpPr>
      <dsp:spPr>
        <a:xfrm>
          <a:off x="2162314" y="686150"/>
          <a:ext cx="4532354" cy="4532354"/>
        </a:xfrm>
        <a:custGeom>
          <a:avLst/>
          <a:gdLst/>
          <a:ahLst/>
          <a:cxnLst/>
          <a:rect l="0" t="0" r="0" b="0"/>
          <a:pathLst>
            <a:path>
              <a:moveTo>
                <a:pt x="4422429" y="2963410"/>
              </a:moveTo>
              <a:arcTo wR="2266177" hR="2266177" stAng="1075130" swAng="179115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5796ED-948A-44D2-BFE0-BF2E1D312D92}">
      <dsp:nvSpPr>
        <dsp:cNvPr id="0" name=""/>
        <dsp:cNvSpPr/>
      </dsp:nvSpPr>
      <dsp:spPr>
        <a:xfrm>
          <a:off x="2914252" y="4532608"/>
          <a:ext cx="3028479" cy="13717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GB" sz="1800" kern="1200" dirty="0"/>
        </a:p>
      </dsp:txBody>
      <dsp:txXfrm>
        <a:off x="2981217" y="4599573"/>
        <a:ext cx="2894549" cy="1237864"/>
      </dsp:txXfrm>
    </dsp:sp>
    <dsp:sp modelId="{756DD789-7DA0-4117-BF33-647323B0C010}">
      <dsp:nvSpPr>
        <dsp:cNvPr id="0" name=""/>
        <dsp:cNvSpPr/>
      </dsp:nvSpPr>
      <dsp:spPr>
        <a:xfrm>
          <a:off x="2162314" y="686150"/>
          <a:ext cx="4532354" cy="4532354"/>
        </a:xfrm>
        <a:custGeom>
          <a:avLst/>
          <a:gdLst/>
          <a:ahLst/>
          <a:cxnLst/>
          <a:rect l="0" t="0" r="0" b="0"/>
          <a:pathLst>
            <a:path>
              <a:moveTo>
                <a:pt x="743102" y="3944212"/>
              </a:moveTo>
              <a:arcTo wR="2266177" hR="2266177" stAng="7933715" swAng="179115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88E57D-EF71-4A74-B2D8-DB66C26AA714}">
      <dsp:nvSpPr>
        <dsp:cNvPr id="0" name=""/>
        <dsp:cNvSpPr/>
      </dsp:nvSpPr>
      <dsp:spPr>
        <a:xfrm>
          <a:off x="648075" y="2266430"/>
          <a:ext cx="3028479" cy="13717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Support integrated thinking</a:t>
          </a:r>
          <a:endParaRPr lang="en-GB" sz="1800" kern="1200" dirty="0"/>
        </a:p>
      </dsp:txBody>
      <dsp:txXfrm>
        <a:off x="715040" y="2333395"/>
        <a:ext cx="2894549" cy="1237864"/>
      </dsp:txXfrm>
    </dsp:sp>
    <dsp:sp modelId="{1DCE65F9-44BF-4ADF-B5A1-0BC3CFC5C922}">
      <dsp:nvSpPr>
        <dsp:cNvPr id="0" name=""/>
        <dsp:cNvSpPr/>
      </dsp:nvSpPr>
      <dsp:spPr>
        <a:xfrm>
          <a:off x="2162314" y="686150"/>
          <a:ext cx="4532354" cy="4532354"/>
        </a:xfrm>
        <a:custGeom>
          <a:avLst/>
          <a:gdLst/>
          <a:ahLst/>
          <a:cxnLst/>
          <a:rect l="0" t="0" r="0" b="0"/>
          <a:pathLst>
            <a:path>
              <a:moveTo>
                <a:pt x="109924" y="1568943"/>
              </a:moveTo>
              <a:arcTo wR="2266177" hR="2266177" stAng="11875130" swAng="179115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DFE9E-1771-4356-965A-26CE3226BB76}">
      <dsp:nvSpPr>
        <dsp:cNvPr id="0" name=""/>
        <dsp:cNvSpPr/>
      </dsp:nvSpPr>
      <dsp:spPr>
        <a:xfrm>
          <a:off x="0" y="1224135"/>
          <a:ext cx="8424936" cy="24482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1" i="1" kern="1200" dirty="0" smtClean="0">
              <a:solidFill>
                <a:schemeClr val="bg1"/>
              </a:solidFill>
              <a:latin typeface="Verdana" pitchFamily="34" charset="0"/>
              <a:ea typeface="Verdana" pitchFamily="34" charset="0"/>
              <a:cs typeface="Verdana" pitchFamily="34" charset="0"/>
            </a:rPr>
            <a:t>International &lt;IR&gt; Framework</a:t>
          </a:r>
          <a:endParaRPr lang="en-AU" sz="3200" b="1" kern="1200" dirty="0">
            <a:solidFill>
              <a:schemeClr val="bg1"/>
            </a:solidFill>
          </a:endParaRPr>
        </a:p>
      </dsp:txBody>
      <dsp:txXfrm>
        <a:off x="71707" y="1295842"/>
        <a:ext cx="8281522" cy="23048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6349DF9C-3BF7-4A78-AE43-864C6A69B1B4}" type="datetimeFigureOut">
              <a:rPr lang="en-GB" smtClean="0"/>
              <a:t>08/01/2014</a:t>
            </a:fld>
            <a:endParaRPr lang="en-GB"/>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12608280-3402-42C9-AAC0-F06C5CED95F6}" type="slidenum">
              <a:rPr lang="en-GB" smtClean="0"/>
              <a:t>‹#›</a:t>
            </a:fld>
            <a:endParaRPr lang="en-GB"/>
          </a:p>
        </p:txBody>
      </p:sp>
    </p:spTree>
    <p:extLst>
      <p:ext uri="{BB962C8B-B14F-4D97-AF65-F5344CB8AC3E}">
        <p14:creationId xmlns:p14="http://schemas.microsoft.com/office/powerpoint/2010/main" val="117194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heiirc.org/2012/03/08/professor-mervyn-e-kin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theiirc.org/2011/03/22/paul-druckma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fld id="{E3C39990-7729-4B5E-96EC-26E316A4E4C5}" type="slidenum">
              <a:rPr lang="en-GB" smtClean="0">
                <a:solidFill>
                  <a:prstClr val="black"/>
                </a:solidFill>
              </a:rPr>
              <a:pPr/>
              <a:t>1</a:t>
            </a:fld>
            <a:endParaRPr lang="en-GB">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i="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Bob </a:t>
            </a:r>
            <a:r>
              <a:rPr lang="en-US" sz="1200" i="0" dirty="0" err="1"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Laux</a:t>
            </a:r>
            <a:r>
              <a:rPr lang="en-US" sz="1200" i="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Senior Director of Financial Accounting and Reporting Microsoft Corporation, AICPA Insights Article writes</a:t>
            </a:r>
            <a:r>
              <a:rPr lang="en-US" sz="1200" i="0" baseline="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‘why you should care about &lt;IR&gt;’:</a:t>
            </a:r>
            <a:endParaRPr lang="en-US" sz="1200" i="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200" i="0" kern="1200" dirty="0" smtClean="0">
              <a:solidFill>
                <a:schemeClr val="tx1"/>
              </a:solidFill>
              <a:latin typeface="+mn-lt"/>
              <a:ea typeface="ＭＳ Ｐゴシック" charset="0"/>
              <a:cs typeface="ＭＳ Ｐゴシック" charset="0"/>
            </a:endParaRPr>
          </a:p>
          <a:p>
            <a:pPr marL="0" indent="0">
              <a:buNone/>
            </a:pPr>
            <a:r>
              <a:rPr lang="en-US" sz="1200" kern="1200" dirty="0" smtClean="0">
                <a:solidFill>
                  <a:schemeClr val="tx1"/>
                </a:solidFill>
                <a:latin typeface="+mn-lt"/>
                <a:ea typeface="ＭＳ Ｐゴシック" charset="0"/>
                <a:cs typeface="ＭＳ Ｐゴシック" charset="0"/>
              </a:rPr>
              <a:t>1. Communicating vs. Complying </a:t>
            </a:r>
          </a:p>
          <a:p>
            <a:pPr marL="228600" indent="-228600">
              <a:buFont typeface="Arial" pitchFamily="34" charset="0"/>
              <a:buChar char="•"/>
            </a:pPr>
            <a:r>
              <a:rPr lang="en-US" sz="1200" kern="1200" dirty="0" smtClean="0">
                <a:solidFill>
                  <a:schemeClr val="tx1"/>
                </a:solidFill>
                <a:latin typeface="+mn-lt"/>
                <a:ea typeface="ＭＳ Ｐゴシック" charset="0"/>
                <a:cs typeface="ＭＳ Ｐゴシック" charset="0"/>
              </a:rPr>
              <a:t>A lot of financial executives have complained about the state of financial reporting. It seems like a compliance exercise versus a mechanism for communicating business performance. We need to get out of the compliance mindset and embrace mechanisms that tell the organization’s financial story in the best—and most transparent</a:t>
            </a:r>
            <a:r>
              <a:rPr lang="en-US" sz="1200" kern="1200" baseline="0" dirty="0" smtClean="0">
                <a:solidFill>
                  <a:schemeClr val="tx1"/>
                </a:solidFill>
                <a:latin typeface="+mn-lt"/>
                <a:ea typeface="ＭＳ Ｐゴシック" charset="0"/>
                <a:cs typeface="ＭＳ Ｐゴシック" charset="0"/>
              </a:rPr>
              <a:t> </a:t>
            </a:r>
            <a:r>
              <a:rPr lang="en-US" sz="1200" kern="1200" dirty="0" smtClean="0">
                <a:solidFill>
                  <a:schemeClr val="tx1"/>
                </a:solidFill>
                <a:latin typeface="+mn-lt"/>
                <a:ea typeface="ＭＳ Ｐゴシック" charset="0"/>
                <a:cs typeface="ＭＳ Ｐゴシック" charset="0"/>
              </a:rPr>
              <a:t>way. &lt;IR&gt; provides a holistic method for explaining how the organization is doing, and how the management team thinks it will do in the future. </a:t>
            </a:r>
          </a:p>
          <a:p>
            <a:pPr marL="228600" indent="-228600">
              <a:buFont typeface="Arial" pitchFamily="34" charset="0"/>
              <a:buChar char="•"/>
            </a:pPr>
            <a:endParaRPr lang="en-US" sz="1200" kern="1200" dirty="0" smtClean="0">
              <a:solidFill>
                <a:schemeClr val="tx1"/>
              </a:solidFill>
              <a:latin typeface="+mn-lt"/>
              <a:ea typeface="ＭＳ Ｐゴシック" charset="0"/>
              <a:cs typeface="ＭＳ Ｐゴシック" charset="0"/>
            </a:endParaRPr>
          </a:p>
          <a:p>
            <a:pPr marL="0" indent="0">
              <a:buFont typeface="Arial" pitchFamily="34" charset="0"/>
              <a:buNone/>
            </a:pPr>
            <a:r>
              <a:rPr lang="en-US" sz="1200" kern="1200" dirty="0" smtClean="0">
                <a:solidFill>
                  <a:schemeClr val="tx1"/>
                </a:solidFill>
                <a:latin typeface="+mn-lt"/>
                <a:ea typeface="ＭＳ Ｐゴシック" charset="0"/>
                <a:cs typeface="ＭＳ Ｐゴシック" charset="0"/>
              </a:rPr>
              <a:t>2. Reporting the Intangibles</a:t>
            </a:r>
          </a:p>
          <a:p>
            <a:pPr marL="171450" indent="-171450">
              <a:buFont typeface="Arial" pitchFamily="34" charset="0"/>
              <a:buChar char="•"/>
            </a:pPr>
            <a:r>
              <a:rPr lang="en-US" sz="1200" kern="1200" dirty="0" smtClean="0">
                <a:solidFill>
                  <a:schemeClr val="tx1"/>
                </a:solidFill>
                <a:latin typeface="+mn-lt"/>
                <a:ea typeface="ＭＳ Ｐゴシック" charset="0"/>
                <a:cs typeface="ＭＳ Ｐゴシック" charset="0"/>
              </a:rPr>
              <a:t>It’s not just about physical or financial assets any more: The value drivers of a company are increasingly intangible, not just tangible assets, such as intellectual and human capital. The transformation from a manufacturing economy to an information economy (or</a:t>
            </a:r>
            <a:r>
              <a:rPr lang="en-US" sz="1200" kern="1200" baseline="0" dirty="0" smtClean="0">
                <a:solidFill>
                  <a:schemeClr val="tx1"/>
                </a:solidFill>
                <a:latin typeface="+mn-lt"/>
                <a:ea typeface="ＭＳ Ｐゴシック" charset="0"/>
                <a:cs typeface="ＭＳ Ｐゴシック" charset="0"/>
              </a:rPr>
              <a:t> knowledge)</a:t>
            </a:r>
            <a:r>
              <a:rPr lang="en-US" sz="1200" kern="1200" dirty="0" smtClean="0">
                <a:solidFill>
                  <a:schemeClr val="tx1"/>
                </a:solidFill>
                <a:latin typeface="+mn-lt"/>
                <a:ea typeface="ＭＳ Ｐゴシック" charset="0"/>
                <a:cs typeface="ＭＳ Ｐゴシック" charset="0"/>
              </a:rPr>
              <a:t> has not been matched by similar changes in financial reporting. &lt;IR&gt; provides a holistic view that helps organizations rooted in the information age (or knowledge) report on their real sources of value and accomplishments beyond financial results. </a:t>
            </a:r>
          </a:p>
          <a:p>
            <a:pPr marL="0" indent="0">
              <a:buFont typeface="Arial" pitchFamily="34" charset="0"/>
              <a:buNone/>
            </a:pPr>
            <a:endParaRPr lang="en-US" sz="1200" kern="1200" dirty="0" smtClean="0">
              <a:solidFill>
                <a:schemeClr val="tx1"/>
              </a:solidFill>
              <a:latin typeface="+mn-lt"/>
              <a:ea typeface="ＭＳ Ｐゴシック" charset="0"/>
              <a:cs typeface="ＭＳ Ｐゴシック" charset="0"/>
            </a:endParaRPr>
          </a:p>
          <a:p>
            <a:pPr marL="0" indent="0">
              <a:buFont typeface="Arial" pitchFamily="34" charset="0"/>
              <a:buNone/>
            </a:pPr>
            <a:r>
              <a:rPr lang="en-US" sz="1200" kern="1200" dirty="0" smtClean="0">
                <a:solidFill>
                  <a:schemeClr val="tx1"/>
                </a:solidFill>
                <a:latin typeface="+mn-lt"/>
                <a:ea typeface="ＭＳ Ｐゴシック" charset="0"/>
                <a:cs typeface="ＭＳ Ｐゴシック" charset="0"/>
              </a:rPr>
              <a:t>3. Breaking Down Silos </a:t>
            </a:r>
          </a:p>
          <a:p>
            <a:pPr marL="171450" indent="-171450">
              <a:buFont typeface="Arial" pitchFamily="34" charset="0"/>
              <a:buChar char="•"/>
            </a:pPr>
            <a:r>
              <a:rPr lang="en-US" sz="1200" kern="1200" dirty="0" smtClean="0">
                <a:solidFill>
                  <a:schemeClr val="tx1"/>
                </a:solidFill>
                <a:latin typeface="+mn-lt"/>
                <a:ea typeface="ＭＳ Ｐゴシック" charset="0"/>
                <a:cs typeface="ＭＳ Ｐゴシック" charset="0"/>
              </a:rPr>
              <a:t>Integrated thinking is the active consideration by an organization of the relationships between its various operating</a:t>
            </a:r>
            <a:r>
              <a:rPr lang="en-US" sz="1200" kern="1200" baseline="0" dirty="0" smtClean="0">
                <a:solidFill>
                  <a:schemeClr val="tx1"/>
                </a:solidFill>
                <a:latin typeface="+mn-lt"/>
                <a:ea typeface="ＭＳ Ｐゴシック" charset="0"/>
                <a:cs typeface="ＭＳ Ｐゴシック" charset="0"/>
              </a:rPr>
              <a:t> and functional units and the capitals that the organization uses and affects. Integrated thinking leads to integrated decision-making and actions that consider the creation of long term, as well as short and medium term, value.</a:t>
            </a:r>
          </a:p>
          <a:p>
            <a:pPr marL="171450" indent="-171450">
              <a:buFont typeface="Arial" pitchFamily="34" charset="0"/>
              <a:buChar char="•"/>
            </a:pPr>
            <a:r>
              <a:rPr lang="en-US" sz="1200" kern="1200" baseline="0" dirty="0" smtClean="0">
                <a:solidFill>
                  <a:schemeClr val="tx1"/>
                </a:solidFill>
                <a:latin typeface="+mn-lt"/>
                <a:ea typeface="ＭＳ Ｐゴシック" charset="0"/>
                <a:cs typeface="ＭＳ Ｐゴシック" charset="0"/>
              </a:rPr>
              <a:t>Integrated thinking can be contrasted with traditional ‘silo thinking’. It takes into account the connectivity and interdependencies between the range of factors that have a material effect on an organization’s ability to create value over time.</a:t>
            </a:r>
            <a:endParaRPr lang="en-US" sz="1200" kern="1200" dirty="0" smtClean="0">
              <a:solidFill>
                <a:schemeClr val="tx1"/>
              </a:solidFill>
              <a:latin typeface="+mn-lt"/>
              <a:ea typeface="ＭＳ Ｐゴシック" charset="0"/>
              <a:cs typeface="ＭＳ Ｐゴシック" charset="0"/>
            </a:endParaRPr>
          </a:p>
          <a:p>
            <a:pPr marL="0" indent="0">
              <a:buFont typeface="Arial" pitchFamily="34" charset="0"/>
              <a:buNone/>
            </a:pPr>
            <a:endParaRPr lang="en-US" sz="1200" kern="1200" dirty="0" smtClean="0">
              <a:solidFill>
                <a:schemeClr val="tx1"/>
              </a:solidFill>
              <a:latin typeface="+mn-lt"/>
              <a:ea typeface="ＭＳ Ｐゴシック" charset="0"/>
              <a:cs typeface="ＭＳ Ｐゴシック" charset="0"/>
            </a:endParaRPr>
          </a:p>
          <a:p>
            <a:pPr marL="0" indent="0">
              <a:buFont typeface="Arial" pitchFamily="34" charset="0"/>
              <a:buNone/>
            </a:pPr>
            <a:r>
              <a:rPr lang="en-US" sz="1200" kern="1200" dirty="0" smtClean="0">
                <a:solidFill>
                  <a:schemeClr val="tx1"/>
                </a:solidFill>
                <a:latin typeface="+mn-lt"/>
                <a:ea typeface="ＭＳ Ｐゴシック" charset="0"/>
                <a:cs typeface="ＭＳ Ｐゴシック" charset="0"/>
              </a:rPr>
              <a:t>4. Increasing Transparency </a:t>
            </a:r>
          </a:p>
          <a:p>
            <a:pPr marL="171450" indent="-171450">
              <a:buFont typeface="Arial" pitchFamily="34" charset="0"/>
              <a:buChar char="•"/>
            </a:pPr>
            <a:r>
              <a:rPr lang="en-US" sz="1200" kern="1200" dirty="0" smtClean="0">
                <a:solidFill>
                  <a:schemeClr val="tx1"/>
                </a:solidFill>
                <a:latin typeface="+mn-lt"/>
                <a:ea typeface="ＭＳ Ｐゴシック" charset="0"/>
                <a:cs typeface="ＭＳ Ｐゴシック" charset="0"/>
              </a:rPr>
              <a:t>Integrated reporting is a concept designed to improve transparency and help organizations communicate more information about performance to investors. Using integrated reporting, CFOs have a chance to take a leadership role in telling the company story in a more effective way, making an even bigger impact on their organizations.</a:t>
            </a:r>
            <a:endParaRPr lang="en-US" sz="1200" dirty="0" smtClean="0">
              <a:solidFill>
                <a:schemeClr val="tx1"/>
              </a:solidFill>
              <a:latin typeface="+mn-lt"/>
            </a:endParaRPr>
          </a:p>
          <a:p>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10</a:t>
            </a:fld>
            <a:endParaRPr lang="en-GB"/>
          </a:p>
        </p:txBody>
      </p:sp>
    </p:spTree>
    <p:extLst>
      <p:ext uri="{BB962C8B-B14F-4D97-AF65-F5344CB8AC3E}">
        <p14:creationId xmlns:p14="http://schemas.microsoft.com/office/powerpoint/2010/main" val="4093791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the experiment, PwC created an edited version on </a:t>
            </a:r>
            <a:r>
              <a:rPr lang="en-GB" dirty="0" err="1" smtClean="0"/>
              <a:t>Coloplast’s</a:t>
            </a:r>
            <a:r>
              <a:rPr lang="en-GB" dirty="0" smtClean="0"/>
              <a:t> annual report that omitte</a:t>
            </a:r>
            <a:r>
              <a:rPr lang="en-GB" baseline="0" dirty="0" smtClean="0"/>
              <a:t>d all of the contextual information and non-financial data. This modified, pared-down version of the report complied with accounting standards and included the sort of narrative that companies typically provide in annual reports, but nothing more. </a:t>
            </a:r>
          </a:p>
          <a:p>
            <a:endParaRPr lang="en-GB" baseline="0" dirty="0" smtClean="0"/>
          </a:p>
          <a:p>
            <a:r>
              <a:rPr lang="en-GB" baseline="0" dirty="0" smtClean="0"/>
              <a:t>Different teams of analysts were then given either the original or the edited version of the report, but not both, and asked to provide a “buy” or “sell” recommendation for the stock. </a:t>
            </a:r>
          </a:p>
          <a:p>
            <a:endParaRPr lang="en-GB" baseline="0" dirty="0" smtClean="0"/>
          </a:p>
          <a:p>
            <a:r>
              <a:rPr lang="en-GB" baseline="0" dirty="0" smtClean="0"/>
              <a:t>60% of the analysts with more complete information recommended BUYING stock</a:t>
            </a:r>
          </a:p>
          <a:p>
            <a:r>
              <a:rPr lang="en-GB" baseline="0" dirty="0" smtClean="0"/>
              <a:t>80% of the analysts with less complete information recommended SELLING the stock. </a:t>
            </a:r>
          </a:p>
        </p:txBody>
      </p:sp>
      <p:sp>
        <p:nvSpPr>
          <p:cNvPr id="4" name="Slide Number Placeholder 3"/>
          <p:cNvSpPr>
            <a:spLocks noGrp="1"/>
          </p:cNvSpPr>
          <p:nvPr>
            <p:ph type="sldNum" sz="quarter" idx="10"/>
          </p:nvPr>
        </p:nvSpPr>
        <p:spPr/>
        <p:txBody>
          <a:bodyPr/>
          <a:lstStyle/>
          <a:p>
            <a:fld id="{12608280-3402-42C9-AAC0-F06C5CED95F6}" type="slidenum">
              <a:rPr lang="en-GB" smtClean="0"/>
              <a:t>11</a:t>
            </a:fld>
            <a:endParaRPr lang="en-GB"/>
          </a:p>
        </p:txBody>
      </p:sp>
    </p:spTree>
    <p:extLst>
      <p:ext uri="{BB962C8B-B14F-4D97-AF65-F5344CB8AC3E}">
        <p14:creationId xmlns:p14="http://schemas.microsoft.com/office/powerpoint/2010/main" val="34248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Arial" pitchFamily="34" charset="0"/>
              <a:buNone/>
            </a:pPr>
            <a:endParaRPr lang="en-GB" sz="1000" dirty="0" smtClean="0">
              <a:solidFill>
                <a:srgbClr val="376092"/>
              </a:solidFill>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12</a:t>
            </a:fld>
            <a:endParaRPr lang="en-GB"/>
          </a:p>
        </p:txBody>
      </p:sp>
    </p:spTree>
    <p:extLst>
      <p:ext uri="{BB962C8B-B14F-4D97-AF65-F5344CB8AC3E}">
        <p14:creationId xmlns:p14="http://schemas.microsoft.com/office/powerpoint/2010/main" val="36233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smtClean="0"/>
              <a:t>&lt;IR&gt; is consistent with developments in financial and other reporting, but an integrated report also differs from other reports and communications in a number of ways. In particular, it focuses on the ability of an organization to create value in the short, medium and long term, and in so doing it: </a:t>
            </a:r>
          </a:p>
          <a:p>
            <a:endParaRPr lang="en-GB" sz="1800" dirty="0" smtClean="0"/>
          </a:p>
          <a:p>
            <a:pPr marL="285750" indent="-285750">
              <a:buFont typeface="Arial" panose="020B0604020202020204" pitchFamily="34" charset="0"/>
              <a:buChar char="•"/>
            </a:pPr>
            <a:r>
              <a:rPr lang="en-GB" sz="1800" dirty="0" smtClean="0"/>
              <a:t>is a concise communication about how an organization’s strategy, governance, performance and prospects, in the context of its external environment, lead to the creation of value over the short, medium and long term. </a:t>
            </a:r>
          </a:p>
          <a:p>
            <a:pPr marL="285750" indent="-285750">
              <a:buFont typeface="Arial" panose="020B0604020202020204" pitchFamily="34" charset="0"/>
              <a:buChar char="•"/>
            </a:pPr>
            <a:r>
              <a:rPr lang="en-GB" sz="1800" dirty="0" smtClean="0"/>
              <a:t> Has a combined emphasis on conciseness, strategic focus and future orientation, the connectivity of information, and the capitals and their interdependencies </a:t>
            </a:r>
          </a:p>
          <a:p>
            <a:pPr marL="285750" indent="-285750">
              <a:buFont typeface="Arial" panose="020B0604020202020204" pitchFamily="34" charset="0"/>
              <a:buChar char="•"/>
            </a:pPr>
            <a:r>
              <a:rPr lang="en-GB" sz="1800" dirty="0" smtClean="0"/>
              <a:t> Emphasizes the importance of integrated thinking within the organization. </a:t>
            </a:r>
          </a:p>
          <a:p>
            <a:endParaRPr lang="en-GB" sz="1800" dirty="0" smtClean="0"/>
          </a:p>
        </p:txBody>
      </p:sp>
      <p:sp>
        <p:nvSpPr>
          <p:cNvPr id="4" name="Slide Number Placeholder 3"/>
          <p:cNvSpPr>
            <a:spLocks noGrp="1"/>
          </p:cNvSpPr>
          <p:nvPr>
            <p:ph type="sldNum" sz="quarter" idx="10"/>
          </p:nvPr>
        </p:nvSpPr>
        <p:spPr/>
        <p:txBody>
          <a:bodyPr/>
          <a:lstStyle/>
          <a:p>
            <a:fld id="{E3C39990-7729-4B5E-96EC-26E316A4E4C5}" type="slidenum">
              <a:rPr lang="en-GB" smtClean="0"/>
              <a:pPr/>
              <a:t>13</a:t>
            </a:fld>
            <a:endParaRPr lang="en-GB"/>
          </a:p>
        </p:txBody>
      </p:sp>
    </p:spTree>
    <p:extLst>
      <p:ext uri="{BB962C8B-B14F-4D97-AF65-F5344CB8AC3E}">
        <p14:creationId xmlns:p14="http://schemas.microsoft.com/office/powerpoint/2010/main" val="304309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000" b="0" dirty="0" smtClean="0">
                <a:latin typeface="Arial Narrow" pitchFamily="34" charset="0"/>
              </a:rPr>
              <a:t>Integrated Reporting &lt;IR&gt;: </a:t>
            </a:r>
            <a:r>
              <a:rPr lang="en-GB" sz="1000" dirty="0" smtClean="0">
                <a:latin typeface="Arial Narrow" pitchFamily="34" charset="0"/>
              </a:rPr>
              <a:t>A process founded on integrated thinking that results in a periodic integrated report by an organization about value </a:t>
            </a:r>
          </a:p>
          <a:p>
            <a:pPr fontAlgn="base"/>
            <a:r>
              <a:rPr lang="en-GB" sz="1000" dirty="0" smtClean="0">
                <a:latin typeface="Arial Narrow" pitchFamily="34" charset="0"/>
              </a:rPr>
              <a:t>creation over time and related communications regarding aspects of value creation. </a:t>
            </a:r>
          </a:p>
          <a:p>
            <a:pPr fontAlgn="base"/>
            <a:endParaRPr lang="en-AU" sz="1000" dirty="0" smtClean="0">
              <a:latin typeface="Arial Narrow" pitchFamily="34" charset="0"/>
            </a:endParaRPr>
          </a:p>
          <a:p>
            <a:pPr fontAlgn="base"/>
            <a:r>
              <a:rPr lang="en-GB" sz="1000" dirty="0" smtClean="0">
                <a:latin typeface="Arial Narrow" pitchFamily="34" charset="0"/>
              </a:rPr>
              <a:t>Integrated report: A concise communication about how an organization’s strategy, governance, performance and prospects, in the context of its external environment, lead to the creation of value in the short, medium and long term. </a:t>
            </a:r>
          </a:p>
          <a:p>
            <a:pPr fontAlgn="base"/>
            <a:endParaRPr lang="en-AU" sz="1000" dirty="0" smtClean="0">
              <a:latin typeface="Arial Narrow" pitchFamily="34" charset="0"/>
            </a:endParaRPr>
          </a:p>
          <a:p>
            <a:pPr fontAlgn="base"/>
            <a:r>
              <a:rPr lang="en-GB" sz="1000" dirty="0" smtClean="0">
                <a:latin typeface="Arial Narrow" pitchFamily="34" charset="0"/>
              </a:rPr>
              <a:t>Integrated thinking: The active consideration by an organization of the relationships between its various operating and functional units and the capitals that the organization uses or affects. Integrated thinking leads to integrated decision-making and actions that consider the creation of value over the short, medium and long term. </a:t>
            </a:r>
          </a:p>
          <a:p>
            <a:pPr fontAlgn="base"/>
            <a:endParaRPr lang="en-AU" sz="1000" dirty="0" smtClean="0">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14</a:t>
            </a:fld>
            <a:endParaRPr lang="en-GB"/>
          </a:p>
        </p:txBody>
      </p:sp>
    </p:spTree>
    <p:extLst>
      <p:ext uri="{BB962C8B-B14F-4D97-AF65-F5344CB8AC3E}">
        <p14:creationId xmlns:p14="http://schemas.microsoft.com/office/powerpoint/2010/main" val="393073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000" i="0" dirty="0" smtClean="0">
                <a:latin typeface="Arial Narrow" pitchFamily="34" charset="0"/>
              </a:rPr>
              <a:t>&lt;IR&gt; aims to: </a:t>
            </a:r>
          </a:p>
          <a:p>
            <a:pPr lvl="0"/>
            <a:r>
              <a:rPr lang="en-GB" sz="1000" i="0" dirty="0" smtClean="0">
                <a:latin typeface="Arial Narrow" pitchFamily="34" charset="0"/>
              </a:rPr>
              <a:t> Improve the quality of information available to providers of financial capital to enable a more efficient and productive </a:t>
            </a:r>
          </a:p>
          <a:p>
            <a:pPr lvl="0"/>
            <a:r>
              <a:rPr lang="en-GB" sz="1000" i="0" dirty="0" smtClean="0">
                <a:latin typeface="Arial Narrow" pitchFamily="34" charset="0"/>
              </a:rPr>
              <a:t>allocation of capital </a:t>
            </a:r>
          </a:p>
          <a:p>
            <a:pPr lvl="0"/>
            <a:r>
              <a:rPr lang="en-GB" sz="1000" i="0" dirty="0" smtClean="0">
                <a:latin typeface="Arial Narrow" pitchFamily="34" charset="0"/>
              </a:rPr>
              <a:t> Promote a more cohesive and efficient approach to corporate reporting that draws on different reporting strands and </a:t>
            </a:r>
          </a:p>
          <a:p>
            <a:pPr lvl="0"/>
            <a:r>
              <a:rPr lang="en-GB" sz="1000" i="0" dirty="0" smtClean="0">
                <a:latin typeface="Arial Narrow" pitchFamily="34" charset="0"/>
              </a:rPr>
              <a:t>communicates the full range of factors that materially affect the ability of an organization to create value over time </a:t>
            </a:r>
          </a:p>
          <a:p>
            <a:pPr lvl="0"/>
            <a:r>
              <a:rPr lang="en-GB" sz="1000" i="0" dirty="0" smtClean="0">
                <a:latin typeface="Arial Narrow" pitchFamily="34" charset="0"/>
              </a:rPr>
              <a:t> Enhance accountability and stewardship for the broad base of capitals (financial, manufactured, intellectual, human, social </a:t>
            </a:r>
          </a:p>
          <a:p>
            <a:pPr lvl="0"/>
            <a:r>
              <a:rPr lang="en-GB" sz="1000" i="0" dirty="0" smtClean="0">
                <a:latin typeface="Arial Narrow" pitchFamily="34" charset="0"/>
              </a:rPr>
              <a:t>and relationship, and natural) and promote understanding of their interdependencies </a:t>
            </a:r>
          </a:p>
          <a:p>
            <a:pPr lvl="0"/>
            <a:r>
              <a:rPr lang="en-GB" sz="1000" i="0" dirty="0" smtClean="0">
                <a:latin typeface="Arial Narrow" pitchFamily="34" charset="0"/>
              </a:rPr>
              <a:t> Support integrated thinking, decision-making and actions that focus on the creation of value over the short, medium and long </a:t>
            </a:r>
          </a:p>
          <a:p>
            <a:pPr lvl="0"/>
            <a:r>
              <a:rPr lang="en-GB" sz="1000" i="0" dirty="0" smtClean="0">
                <a:latin typeface="Arial Narrow" pitchFamily="34" charset="0"/>
              </a:rPr>
              <a:t>term. </a:t>
            </a:r>
          </a:p>
        </p:txBody>
      </p:sp>
      <p:sp>
        <p:nvSpPr>
          <p:cNvPr id="4" name="Slide Number Placeholder 3"/>
          <p:cNvSpPr>
            <a:spLocks noGrp="1"/>
          </p:cNvSpPr>
          <p:nvPr>
            <p:ph type="sldNum" sz="quarter" idx="10"/>
          </p:nvPr>
        </p:nvSpPr>
        <p:spPr/>
        <p:txBody>
          <a:bodyPr/>
          <a:lstStyle/>
          <a:p>
            <a:fld id="{E3C39990-7729-4B5E-96EC-26E316A4E4C5}" type="slidenum">
              <a:rPr lang="en-GB" smtClean="0"/>
              <a:pPr/>
              <a:t>15</a:t>
            </a:fld>
            <a:endParaRPr lang="en-GB"/>
          </a:p>
        </p:txBody>
      </p:sp>
    </p:spTree>
    <p:extLst>
      <p:ext uri="{BB962C8B-B14F-4D97-AF65-F5344CB8AC3E}">
        <p14:creationId xmlns:p14="http://schemas.microsoft.com/office/powerpoint/2010/main" val="318054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Arial" pitchFamily="34" charset="0"/>
              <a:buNone/>
            </a:pPr>
            <a:endParaRPr lang="en-GB" sz="1000" dirty="0" smtClean="0">
              <a:solidFill>
                <a:srgbClr val="376092"/>
              </a:solidFill>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16</a:t>
            </a:fld>
            <a:endParaRPr lang="en-GB"/>
          </a:p>
        </p:txBody>
      </p:sp>
    </p:spTree>
    <p:extLst>
      <p:ext uri="{BB962C8B-B14F-4D97-AF65-F5344CB8AC3E}">
        <p14:creationId xmlns:p14="http://schemas.microsoft.com/office/powerpoint/2010/main" val="362339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smtClean="0">
                <a:latin typeface="Arial Narrow" pitchFamily="34" charset="0"/>
              </a:rPr>
              <a:t>The Framework has 3 core parts:</a:t>
            </a:r>
          </a:p>
          <a:p>
            <a:endParaRPr lang="en-GB" sz="1000" dirty="0" smtClean="0">
              <a:latin typeface="Arial Narrow" pitchFamily="34" charset="0"/>
            </a:endParaRPr>
          </a:p>
          <a:p>
            <a:pPr marL="177804" indent="-177804">
              <a:buFont typeface="Arial" pitchFamily="34" charset="0"/>
              <a:buChar char="•"/>
            </a:pPr>
            <a:r>
              <a:rPr lang="en-GB" sz="1000" dirty="0" smtClean="0">
                <a:latin typeface="Arial Narrow" pitchFamily="34" charset="0"/>
              </a:rPr>
              <a:t>Fundamental concepts that explain the foundations or conceptual underpinning of &lt;IR&gt;, </a:t>
            </a:r>
          </a:p>
          <a:p>
            <a:pPr marL="177804" indent="-177804">
              <a:buFont typeface="Arial" pitchFamily="34" charset="0"/>
              <a:buChar char="•"/>
            </a:pPr>
            <a:r>
              <a:rPr lang="en-GB" sz="1000" dirty="0" smtClean="0">
                <a:latin typeface="Arial Narrow" pitchFamily="34" charset="0"/>
              </a:rPr>
              <a:t>Guiding Principles that inform the content of an integrated report and how information in the report is presented, and </a:t>
            </a:r>
          </a:p>
          <a:p>
            <a:pPr marL="177804" indent="-177804">
              <a:buFont typeface="Arial" pitchFamily="34" charset="0"/>
              <a:buChar char="•"/>
            </a:pPr>
            <a:r>
              <a:rPr lang="en-AU" sz="1000" dirty="0" smtClean="0">
                <a:latin typeface="Arial Narrow" pitchFamily="34" charset="0"/>
              </a:rPr>
              <a:t>Content Elements, which are essentially categories of information that are to be included in an integrated report.</a:t>
            </a:r>
            <a:endParaRPr lang="en-GB" sz="1000" dirty="0" smtClean="0">
              <a:latin typeface="Arial Narrow" pitchFamily="34" charset="0"/>
            </a:endParaRPr>
          </a:p>
          <a:p>
            <a:endParaRPr lang="en-GB" sz="1000" dirty="0" smtClean="0">
              <a:latin typeface="Arial Narrow" pitchFamily="34" charset="0"/>
            </a:endParaRPr>
          </a:p>
          <a:p>
            <a:r>
              <a:rPr lang="en-GB" sz="1000" dirty="0" smtClean="0">
                <a:latin typeface="Arial Narrow" pitchFamily="34" charset="0"/>
              </a:rPr>
              <a:t>Fundamental</a:t>
            </a:r>
            <a:r>
              <a:rPr lang="en-GB" sz="1000" baseline="0" dirty="0" smtClean="0">
                <a:latin typeface="Arial Narrow" pitchFamily="34" charset="0"/>
              </a:rPr>
              <a:t> Concepts: </a:t>
            </a:r>
            <a:r>
              <a:rPr lang="en-GB" sz="1000" dirty="0" smtClean="0">
                <a:latin typeface="Arial Narrow" pitchFamily="34" charset="0"/>
              </a:rPr>
              <a:t>An integrated report aims to provide insight about the resources and relationships used and affected by an organization – these are collectively referred to as “the capitals” in this Framework. It also seeks to explain how the organization interacts with the external environment and the capitals to create value over the short, medium and long-term. </a:t>
            </a:r>
          </a:p>
        </p:txBody>
      </p:sp>
      <p:sp>
        <p:nvSpPr>
          <p:cNvPr id="4" name="Slide Number Placeholder 3"/>
          <p:cNvSpPr>
            <a:spLocks noGrp="1"/>
          </p:cNvSpPr>
          <p:nvPr>
            <p:ph type="sldNum" sz="quarter" idx="10"/>
          </p:nvPr>
        </p:nvSpPr>
        <p:spPr/>
        <p:txBody>
          <a:bodyPr/>
          <a:lstStyle/>
          <a:p>
            <a:fld id="{E3C39990-7729-4B5E-96EC-26E316A4E4C5}" type="slidenum">
              <a:rPr lang="en-GB" smtClean="0"/>
              <a:pPr/>
              <a:t>17</a:t>
            </a:fld>
            <a:endParaRPr lang="en-GB"/>
          </a:p>
        </p:txBody>
      </p:sp>
    </p:spTree>
    <p:extLst>
      <p:ext uri="{BB962C8B-B14F-4D97-AF65-F5344CB8AC3E}">
        <p14:creationId xmlns:p14="http://schemas.microsoft.com/office/powerpoint/2010/main" val="1309853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4" indent="-177804">
              <a:buFont typeface="Arial" pitchFamily="34" charset="0"/>
              <a:buChar char="•"/>
            </a:pPr>
            <a:r>
              <a:rPr lang="en-AU" sz="1000" dirty="0" smtClean="0">
                <a:latin typeface="Arial Narrow" pitchFamily="34" charset="0"/>
              </a:rPr>
              <a:t>&lt;IR&gt; explains how an organization creates value over time.  Value creation, therefore, lies right at the heart of &lt;IR&gt;.</a:t>
            </a:r>
          </a:p>
          <a:p>
            <a:pPr marL="177804" indent="-177804">
              <a:buFont typeface="Arial" pitchFamily="34" charset="0"/>
              <a:buChar char="•"/>
            </a:pPr>
            <a:r>
              <a:rPr lang="en-GB" sz="1000" dirty="0" smtClean="0">
                <a:latin typeface="Arial Narrow" pitchFamily="34" charset="0"/>
              </a:rPr>
              <a:t>Providers of financial capital are interested in the value an organization creates for itself. They are also interested in the value an organization creates for others when it affects the ability of the organization to create value for itself, or relates to a stated objective of the organization (e.g., an explicit social purpose) that affects their assessments. </a:t>
            </a:r>
          </a:p>
          <a:p>
            <a:pPr marL="177804" indent="-177804">
              <a:buFont typeface="Arial" pitchFamily="34" charset="0"/>
              <a:buChar char="•"/>
            </a:pPr>
            <a:r>
              <a:rPr lang="en-GB" sz="1000" dirty="0" smtClean="0">
                <a:latin typeface="Arial Narrow" pitchFamily="34" charset="0"/>
              </a:rPr>
              <a:t>The ability of an organization to create value for itself is linked to the value it creates for others. This happens through a wide range of activities, interactions, and relationships in addition to those, such as sales to customers, that are directly associated with changes in financial capital. These include, for example, the effects of the organization’s business activities and outputs on customer satisfaction, suppliers’ willingness to trade with the organization and the terms and conditions upon which they do so, the initiatives that business partners agree to undertake with the organization, the organization’s reputation, conditions imposed on the organization’s social licence to operate, and the imposition of supply chain conditions or legal requirements.</a:t>
            </a:r>
          </a:p>
          <a:p>
            <a:pPr marL="177804" indent="-177804">
              <a:buFont typeface="Arial" pitchFamily="34" charset="0"/>
              <a:buChar char="•"/>
            </a:pPr>
            <a:r>
              <a:rPr lang="en-GB" sz="1000" dirty="0" smtClean="0">
                <a:latin typeface="Arial Narrow" pitchFamily="34" charset="0"/>
              </a:rPr>
              <a:t>When these interactions, activities, and relationships are material to the organization’s ability to create value for itself, they are included in the integrated report. </a:t>
            </a:r>
          </a:p>
          <a:p>
            <a:pPr marL="0" indent="0">
              <a:buFont typeface="Arial" pitchFamily="34" charset="0"/>
              <a:buNone/>
            </a:pPr>
            <a:endParaRPr lang="en-GB" sz="1000" dirty="0" smtClean="0">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18</a:t>
            </a:fld>
            <a:endParaRPr lang="en-GB"/>
          </a:p>
        </p:txBody>
      </p:sp>
    </p:spTree>
    <p:extLst>
      <p:ext uri="{BB962C8B-B14F-4D97-AF65-F5344CB8AC3E}">
        <p14:creationId xmlns:p14="http://schemas.microsoft.com/office/powerpoint/2010/main" val="188134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 this slide</a:t>
            </a:r>
            <a:r>
              <a:rPr lang="en-GB" baseline="0" dirty="0" smtClean="0"/>
              <a:t> </a:t>
            </a:r>
            <a:r>
              <a:rPr lang="en-GB" dirty="0" smtClean="0"/>
              <a:t>the 6 faces</a:t>
            </a:r>
            <a:r>
              <a:rPr lang="en-GB" baseline="0" dirty="0" smtClean="0"/>
              <a:t> of the Rubik’s cube represent the 6 capitals</a:t>
            </a:r>
          </a:p>
          <a:p>
            <a:pPr marL="171450" indent="-171450">
              <a:buFont typeface="Arial" panose="020B0604020202020204" pitchFamily="34" charset="0"/>
              <a:buChar char="•"/>
            </a:pPr>
            <a:r>
              <a:rPr lang="en-GB" baseline="0" dirty="0" smtClean="0"/>
              <a:t>It is not the purpose of an integrated report to categorize each capital like in the first cube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It is the combination and connectivity of information that makes each organization different and unique – there are 4.30 x 10 to the power of 19 (</a:t>
            </a:r>
            <a:r>
              <a:rPr lang="en-US" altLang="ja-JP" sz="1200" dirty="0" smtClean="0"/>
              <a:t>43,252,003,274,489,856,000) </a:t>
            </a:r>
            <a:r>
              <a:rPr lang="en-US" altLang="ja-JP" sz="1200" baseline="0" dirty="0" smtClean="0"/>
              <a:t> combinations in a Rubik’s Cube!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200" baseline="0" dirty="0" smtClean="0"/>
              <a:t>The cubes are connected very tightly – ‘trade-offs’ always happen – each organization looks to solving such trade-offs in pursuing its strategy, and shows in an integrated report how the various capitals are connected. </a:t>
            </a:r>
            <a:endParaRPr lang="ja-JP" altLang="en-US" sz="1200" dirty="0" smtClean="0"/>
          </a:p>
          <a:p>
            <a:pPr marL="177804" indent="-177804" defTabSz="948284">
              <a:buFont typeface="Arial" pitchFamily="34" charset="0"/>
              <a:buChar char="•"/>
              <a:defRPr/>
            </a:pPr>
            <a:r>
              <a:rPr lang="en-AU" sz="900" dirty="0" smtClean="0">
                <a:latin typeface="Arial Narrow" pitchFamily="34" charset="0"/>
              </a:rPr>
              <a:t>Traditionally, “capital” has been thought of as the money and machines available for production; what the Framework calls Financial Capital and Manufactured Capital.  These have been accounted for in financial statements since the beginning of double-entry bookkeeping.</a:t>
            </a:r>
          </a:p>
          <a:p>
            <a:pPr marL="177804" indent="-177804" defTabSz="948284">
              <a:buFont typeface="Arial" pitchFamily="34" charset="0"/>
              <a:buChar char="•"/>
              <a:defRPr/>
            </a:pPr>
            <a:r>
              <a:rPr lang="en-AU" sz="900" dirty="0" smtClean="0">
                <a:latin typeface="Arial Narrow" pitchFamily="34" charset="0"/>
              </a:rPr>
              <a:t>But “Capital” </a:t>
            </a:r>
            <a:r>
              <a:rPr lang="en-AU" sz="900" u="none" dirty="0" smtClean="0">
                <a:latin typeface="Arial Narrow" pitchFamily="34" charset="0"/>
              </a:rPr>
              <a:t>in this sense </a:t>
            </a:r>
            <a:r>
              <a:rPr lang="en-AU" sz="900" dirty="0" smtClean="0">
                <a:latin typeface="Arial Narrow" pitchFamily="34" charset="0"/>
              </a:rPr>
              <a:t>is only one part of what are commonly called the “factors of production”, i.e., “land, labour and capital”.  And any business needs all these factors of production to prosper.</a:t>
            </a:r>
          </a:p>
          <a:p>
            <a:pPr marL="177804" indent="-177804" defTabSz="948284">
              <a:buFont typeface="Arial" pitchFamily="34" charset="0"/>
              <a:buChar char="•"/>
              <a:defRPr/>
            </a:pPr>
            <a:r>
              <a:rPr lang="en-AU" sz="900" dirty="0" smtClean="0">
                <a:latin typeface="Arial Narrow" pitchFamily="34" charset="0"/>
              </a:rPr>
              <a:t>The fact is that the other factors of production (land and labour) are actually forms of capital too, in that they store value that can be </a:t>
            </a:r>
            <a:r>
              <a:rPr lang="en-GB" sz="900" dirty="0" smtClean="0">
                <a:latin typeface="Arial Narrow" pitchFamily="34" charset="0"/>
              </a:rPr>
              <a:t>enhanced, consumed, modified, destroyed or otherwise affected by an</a:t>
            </a:r>
            <a:r>
              <a:rPr lang="en-AU" sz="900" dirty="0" smtClean="0">
                <a:latin typeface="Arial Narrow" pitchFamily="34" charset="0"/>
              </a:rPr>
              <a:t> organization.  </a:t>
            </a:r>
          </a:p>
          <a:p>
            <a:pPr marL="177804" indent="-177804" defTabSz="948284">
              <a:buFont typeface="Arial" pitchFamily="34" charset="0"/>
              <a:buChar char="•"/>
              <a:defRPr/>
            </a:pPr>
            <a:r>
              <a:rPr lang="en-AU" sz="900" dirty="0" smtClean="0">
                <a:latin typeface="Arial Narrow" pitchFamily="34" charset="0"/>
              </a:rPr>
              <a:t>So in reality, all </a:t>
            </a:r>
            <a:r>
              <a:rPr lang="en-GB" sz="900" dirty="0" smtClean="0">
                <a:latin typeface="Arial Narrow" pitchFamily="34" charset="0"/>
              </a:rPr>
              <a:t>organizations depend on a whole range of capitals (or </a:t>
            </a:r>
            <a:r>
              <a:rPr lang="en-AU" sz="900" dirty="0" smtClean="0">
                <a:latin typeface="Arial Narrow" pitchFamily="34" charset="0"/>
              </a:rPr>
              <a:t>“resources and relationships”) </a:t>
            </a:r>
            <a:r>
              <a:rPr lang="en-GB" sz="900" dirty="0" smtClean="0">
                <a:latin typeface="Arial Narrow" pitchFamily="34" charset="0"/>
              </a:rPr>
              <a:t>for their continued success.  </a:t>
            </a:r>
          </a:p>
          <a:p>
            <a:pPr marL="177804" indent="-177804" defTabSz="948284">
              <a:buFont typeface="Arial" pitchFamily="34" charset="0"/>
              <a:buChar char="•"/>
              <a:defRPr/>
            </a:pPr>
            <a:r>
              <a:rPr lang="en-GB" sz="900" dirty="0" smtClean="0">
                <a:latin typeface="Arial Narrow" pitchFamily="34" charset="0"/>
              </a:rPr>
              <a:t>To get the full picture of an organization’s ability to create value, therefore, all t</a:t>
            </a:r>
            <a:r>
              <a:rPr lang="en-AU" sz="900" dirty="0" smtClean="0">
                <a:latin typeface="Arial Narrow" pitchFamily="34" charset="0"/>
              </a:rPr>
              <a:t>he capitals need to be considered. </a:t>
            </a:r>
          </a:p>
          <a:p>
            <a:pPr marL="177804" indent="-177804" defTabSz="948284">
              <a:buFont typeface="Arial" pitchFamily="34" charset="0"/>
              <a:buChar char="•"/>
              <a:defRPr/>
            </a:pPr>
            <a:r>
              <a:rPr lang="en-AU" sz="900" dirty="0" smtClean="0">
                <a:latin typeface="Arial Narrow" pitchFamily="34" charset="0"/>
              </a:rPr>
              <a:t>The Framework classifies the capitals as, starting with the traditional ones: </a:t>
            </a:r>
          </a:p>
          <a:p>
            <a:pPr marL="635004" lvl="1" indent="-177804" defTabSz="948284">
              <a:buFont typeface="Arial" pitchFamily="34" charset="0"/>
              <a:buChar char="•"/>
              <a:defRPr/>
            </a:pPr>
            <a:r>
              <a:rPr lang="en-AU" sz="900" dirty="0" smtClean="0">
                <a:latin typeface="Arial Narrow" pitchFamily="34" charset="0"/>
              </a:rPr>
              <a:t>FINANCIAL: The pool of funds an organization has access to</a:t>
            </a:r>
            <a:endParaRPr lang="en-GB" sz="900" dirty="0" smtClean="0">
              <a:latin typeface="Arial Narrow" pitchFamily="34" charset="0"/>
            </a:endParaRPr>
          </a:p>
          <a:p>
            <a:pPr marL="651945" lvl="1" indent="-177804" defTabSz="948284">
              <a:buFont typeface="Arial" pitchFamily="34" charset="0"/>
              <a:buChar char="•"/>
              <a:defRPr/>
            </a:pPr>
            <a:r>
              <a:rPr lang="en-AU" sz="900" dirty="0" smtClean="0">
                <a:latin typeface="Arial Narrow" pitchFamily="34" charset="0"/>
              </a:rPr>
              <a:t>MANUFACTURED: Plant, machinery and infrastructure used in the production of goods and service</a:t>
            </a:r>
          </a:p>
          <a:p>
            <a:pPr marL="171450" indent="-171450" defTabSz="948284">
              <a:buFont typeface="Arial" pitchFamily="34" charset="0"/>
              <a:buChar char="•"/>
              <a:defRPr/>
            </a:pPr>
            <a:r>
              <a:rPr lang="en-AU" sz="900" dirty="0" smtClean="0">
                <a:latin typeface="Arial Narrow" pitchFamily="34" charset="0"/>
              </a:rPr>
              <a:t>Then there is a layer of capitals that have to do with humans (the equivalent of “labour” in the factors of production)</a:t>
            </a:r>
          </a:p>
          <a:p>
            <a:pPr marL="651945" lvl="1" indent="-177804" defTabSz="948284">
              <a:buFont typeface="Arial" pitchFamily="34" charset="0"/>
              <a:buChar char="•"/>
              <a:defRPr/>
            </a:pPr>
            <a:r>
              <a:rPr lang="en-GB" sz="900" dirty="0" smtClean="0">
                <a:latin typeface="Arial Narrow" pitchFamily="34" charset="0"/>
              </a:rPr>
              <a:t>INTELLECTUAL: Organizational, knowledge-based intangibles</a:t>
            </a:r>
          </a:p>
          <a:p>
            <a:pPr marL="651945" lvl="1" indent="-177804" defTabSz="948284">
              <a:buFont typeface="Arial" pitchFamily="34" charset="0"/>
              <a:buChar char="•"/>
              <a:defRPr/>
            </a:pPr>
            <a:r>
              <a:rPr lang="en-AU" sz="900" dirty="0" smtClean="0">
                <a:latin typeface="Arial Narrow" pitchFamily="34" charset="0"/>
              </a:rPr>
              <a:t>SOCIAL AND RELATIONSHIP: The institutions and relationships established within and between communities, groups of stakeholders and other networks, and their ability to share information, to enhance individual and collective well-being. </a:t>
            </a:r>
          </a:p>
          <a:p>
            <a:pPr marL="651945" lvl="1" indent="-177804" defTabSz="948284">
              <a:buFont typeface="Arial" pitchFamily="34" charset="0"/>
              <a:buChar char="•"/>
              <a:defRPr/>
            </a:pPr>
            <a:r>
              <a:rPr lang="en-AU" sz="900" dirty="0" smtClean="0">
                <a:latin typeface="Arial Narrow" pitchFamily="34" charset="0"/>
              </a:rPr>
              <a:t>HUMAN: People’s competencies, capabilities and experience and their motivations to innovate</a:t>
            </a:r>
          </a:p>
          <a:p>
            <a:pPr marL="177804" indent="-177804" defTabSz="948284">
              <a:buFont typeface="Arial" pitchFamily="34" charset="0"/>
              <a:buChar char="•"/>
              <a:defRPr/>
            </a:pPr>
            <a:r>
              <a:rPr lang="en-AU" sz="900" dirty="0" smtClean="0">
                <a:latin typeface="Arial Narrow" pitchFamily="34" charset="0"/>
              </a:rPr>
              <a:t>And finally there is natural capital (the equivalent of “land” in the factors of production)</a:t>
            </a:r>
          </a:p>
          <a:p>
            <a:pPr marL="651945" lvl="1" indent="-177804" defTabSz="948284">
              <a:buFont typeface="Arial" pitchFamily="34" charset="0"/>
              <a:buChar char="•"/>
              <a:defRPr/>
            </a:pPr>
            <a:r>
              <a:rPr lang="en-AU" sz="900" dirty="0" smtClean="0">
                <a:latin typeface="Arial Narrow" pitchFamily="34" charset="0"/>
              </a:rPr>
              <a:t>NATURAL: Both renewable and non-renewable environmental resources and processes.</a:t>
            </a:r>
          </a:p>
          <a:p>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19</a:t>
            </a:fld>
            <a:endParaRPr lang="en-GB"/>
          </a:p>
        </p:txBody>
      </p:sp>
    </p:spTree>
    <p:extLst>
      <p:ext uri="{BB962C8B-B14F-4D97-AF65-F5344CB8AC3E}">
        <p14:creationId xmlns:p14="http://schemas.microsoft.com/office/powerpoint/2010/main" val="11955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00"/>
          </a:solidFill>
        </p:spPr>
        <p:txBody>
          <a:bodyPr/>
          <a:lstStyle/>
          <a:p>
            <a:pPr marL="177804" indent="-177804" fontAlgn="base">
              <a:buFont typeface="Arial" pitchFamily="34" charset="0"/>
              <a:buChar char="•"/>
            </a:pPr>
            <a:r>
              <a:rPr lang="en-GB" sz="1000" dirty="0" smtClean="0">
                <a:latin typeface="Arial Narrow" pitchFamily="34" charset="0"/>
                <a:ea typeface="Calibri"/>
                <a:cs typeface="Times New Roman"/>
              </a:rPr>
              <a:t>The International Integrated Reporting Council (IIRC) is a global coalition of regulators, investors, companies, standard setters, the accounting profession and NGOs.  </a:t>
            </a:r>
          </a:p>
          <a:p>
            <a:pPr marL="177804" marR="0" indent="-177804" algn="l" defTabSz="914400" rtl="0" eaLnBrk="1" fontAlgn="base" latinLnBrk="0" hangingPunct="1">
              <a:lnSpc>
                <a:spcPct val="100000"/>
              </a:lnSpc>
              <a:spcBef>
                <a:spcPts val="0"/>
              </a:spcBef>
              <a:spcAft>
                <a:spcPts val="0"/>
              </a:spcAft>
              <a:buClrTx/>
              <a:buSzTx/>
              <a:buFont typeface="Arial" pitchFamily="34" charset="0"/>
              <a:buChar char="•"/>
              <a:tabLst/>
              <a:defRPr/>
            </a:pPr>
            <a:r>
              <a:rPr lang="en-GB" sz="1000" dirty="0" smtClean="0">
                <a:latin typeface="Arial Narrow" pitchFamily="34" charset="0"/>
                <a:ea typeface="Calibri"/>
                <a:cs typeface="Times New Roman"/>
              </a:rPr>
              <a:t>Together, this coalition shares the view that communication about value creation should be the next step in the evolution</a:t>
            </a:r>
            <a:r>
              <a:rPr lang="en-GB" sz="1000" baseline="0" dirty="0" smtClean="0">
                <a:latin typeface="Arial Narrow" pitchFamily="34" charset="0"/>
                <a:ea typeface="Calibri"/>
                <a:cs typeface="Times New Roman"/>
              </a:rPr>
              <a:t> of corporate reporting.</a:t>
            </a:r>
            <a:endParaRPr lang="en-GB" sz="1000" dirty="0" smtClean="0">
              <a:latin typeface="Arial Narrow" pitchFamily="34" charset="0"/>
              <a:ea typeface="Calibri"/>
              <a:cs typeface="Times New Roman"/>
            </a:endParaRPr>
          </a:p>
          <a:p>
            <a:pPr marL="177804" marR="0" indent="-177804" algn="l" defTabSz="914400" rtl="0" eaLnBrk="1" fontAlgn="base" latinLnBrk="0" hangingPunct="1">
              <a:lnSpc>
                <a:spcPct val="100000"/>
              </a:lnSpc>
              <a:spcBef>
                <a:spcPts val="0"/>
              </a:spcBef>
              <a:spcAft>
                <a:spcPts val="0"/>
              </a:spcAft>
              <a:buClrTx/>
              <a:buSzTx/>
              <a:buFont typeface="Arial" pitchFamily="34" charset="0"/>
              <a:buChar char="•"/>
              <a:tabLst/>
              <a:defRPr/>
            </a:pPr>
            <a:r>
              <a:rPr lang="en-GB" sz="1000" dirty="0" smtClean="0">
                <a:latin typeface="Arial Narrow" pitchFamily="34" charset="0"/>
                <a:ea typeface="Calibri"/>
                <a:cs typeface="Times New Roman"/>
              </a:rPr>
              <a:t>The International Integrated Reporting Framework has</a:t>
            </a:r>
            <a:r>
              <a:rPr lang="en-GB" sz="1000" baseline="0" dirty="0" smtClean="0">
                <a:latin typeface="Arial Narrow" pitchFamily="34" charset="0"/>
                <a:ea typeface="Calibri"/>
                <a:cs typeface="Times New Roman"/>
              </a:rPr>
              <a:t> been </a:t>
            </a:r>
            <a:r>
              <a:rPr lang="en-GB" sz="1000" dirty="0" smtClean="0">
                <a:latin typeface="Arial Narrow" pitchFamily="34" charset="0"/>
                <a:ea typeface="Calibri"/>
                <a:cs typeface="Times New Roman"/>
              </a:rPr>
              <a:t>developed to meet this need and provide a foundation for the future.</a:t>
            </a:r>
            <a:endParaRPr lang="en-GB" sz="1000" dirty="0" smtClean="0">
              <a:latin typeface="Arial Narrow" pitchFamily="34" charset="0"/>
            </a:endParaRPr>
          </a:p>
          <a:p>
            <a:pPr marL="177804" indent="-177804" fontAlgn="base">
              <a:buFont typeface="Arial" pitchFamily="34" charset="0"/>
              <a:buChar char="•"/>
            </a:pPr>
            <a:r>
              <a:rPr lang="en-GB" sz="1000" dirty="0" smtClean="0">
                <a:latin typeface="Arial Narrow" pitchFamily="34" charset="0"/>
              </a:rPr>
              <a:t>The IIRC is chaired by </a:t>
            </a:r>
            <a:r>
              <a:rPr lang="en-GB" sz="1000" dirty="0" smtClean="0">
                <a:latin typeface="Arial Narrow" pitchFamily="34" charset="0"/>
                <a:hlinkClick r:id="rId3" tooltip="Professor Mervyn E. King, IIRC"/>
              </a:rPr>
              <a:t>Professor Mervyn King</a:t>
            </a:r>
            <a:r>
              <a:rPr lang="en-GB" sz="1000" dirty="0" smtClean="0">
                <a:latin typeface="Arial Narrow" pitchFamily="34" charset="0"/>
              </a:rPr>
              <a:t>, and </a:t>
            </a:r>
            <a:r>
              <a:rPr lang="en-GB" sz="1000" dirty="0" smtClean="0">
                <a:latin typeface="Arial Narrow" pitchFamily="34" charset="0"/>
                <a:hlinkClick r:id="rId4"/>
              </a:rPr>
              <a:t>Paul Druckman</a:t>
            </a:r>
            <a:r>
              <a:rPr lang="en-GB" sz="1000" dirty="0" smtClean="0">
                <a:latin typeface="Arial Narrow" pitchFamily="34" charset="0"/>
              </a:rPr>
              <a:t> is Chief Executive Officer.</a:t>
            </a:r>
          </a:p>
          <a:p>
            <a:pPr marL="177804" marR="0" indent="-177804" algn="l" defTabSz="914400" rtl="0" eaLnBrk="1" fontAlgn="base" latinLnBrk="0" hangingPunct="1">
              <a:lnSpc>
                <a:spcPct val="100000"/>
              </a:lnSpc>
              <a:spcBef>
                <a:spcPts val="0"/>
              </a:spcBef>
              <a:spcAft>
                <a:spcPts val="0"/>
              </a:spcAft>
              <a:buClrTx/>
              <a:buSzTx/>
              <a:buFont typeface="Arial" pitchFamily="34" charset="0"/>
              <a:buChar char="•"/>
              <a:tabLst/>
              <a:defRPr/>
            </a:pPr>
            <a:r>
              <a:rPr lang="en-GB" sz="1000" b="0" i="0" u="none" strike="noStrike" kern="1200" baseline="0" dirty="0" smtClean="0">
                <a:solidFill>
                  <a:schemeClr val="tx1"/>
                </a:solidFill>
                <a:latin typeface="+mn-lt"/>
                <a:ea typeface="+mn-ea"/>
                <a:cs typeface="+mn-cs"/>
              </a:rPr>
              <a:t>The IIRC is </a:t>
            </a:r>
            <a:r>
              <a:rPr lang="en-GB" sz="1000" b="0" i="1" u="none" strike="noStrike" kern="1200" baseline="0" dirty="0" smtClean="0">
                <a:solidFill>
                  <a:schemeClr val="tx1"/>
                </a:solidFill>
                <a:latin typeface="+mn-lt"/>
                <a:ea typeface="+mn-ea"/>
                <a:cs typeface="+mn-cs"/>
              </a:rPr>
              <a:t>the </a:t>
            </a:r>
            <a:r>
              <a:rPr lang="en-GB" sz="1000" b="0" i="0" u="none" strike="noStrike" kern="1200" baseline="0" dirty="0" smtClean="0">
                <a:solidFill>
                  <a:schemeClr val="tx1"/>
                </a:solidFill>
                <a:latin typeface="+mn-lt"/>
                <a:ea typeface="+mn-ea"/>
                <a:cs typeface="+mn-cs"/>
              </a:rPr>
              <a:t>global authority on &lt;IR&gt;. Its mission is clear: to enable integrated reporting to be embedded into mainstream business practice in the public and private sectors. </a:t>
            </a:r>
            <a:endParaRPr lang="en-GB" sz="800" dirty="0" smtClean="0">
              <a:solidFill>
                <a:srgbClr val="376092"/>
              </a:solidFill>
              <a:latin typeface="Arial Narrow" pitchFamily="34" charset="0"/>
            </a:endParaRPr>
          </a:p>
          <a:p>
            <a:pPr marL="177804" indent="-177804" fontAlgn="base">
              <a:buFont typeface="Arial" pitchFamily="34" charset="0"/>
              <a:buChar char="•"/>
            </a:pPr>
            <a:endParaRPr lang="en-GB" sz="1000" dirty="0" smtClean="0">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2116525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4" indent="-177804" defTabSz="948284">
              <a:buFont typeface="Arial" pitchFamily="34" charset="0"/>
              <a:buChar char="•"/>
              <a:defRPr/>
            </a:pPr>
            <a:r>
              <a:rPr lang="en-GB" sz="1000" dirty="0" smtClean="0">
                <a:latin typeface="Arial Narrow" pitchFamily="34" charset="0"/>
              </a:rPr>
              <a:t>An integrated report explains how an organization creates value over time. Value is not created by or within an organization alone. It is influenced</a:t>
            </a:r>
            <a:r>
              <a:rPr lang="en-GB" sz="1000" baseline="0" dirty="0" smtClean="0">
                <a:latin typeface="Arial Narrow" pitchFamily="34" charset="0"/>
              </a:rPr>
              <a:t> by the external environment, created through relationships with stakeholders and dependent on various relationships. </a:t>
            </a:r>
          </a:p>
          <a:p>
            <a:pPr marL="177804" indent="-177804" defTabSz="948284">
              <a:buFont typeface="Arial" pitchFamily="34" charset="0"/>
              <a:buChar char="•"/>
              <a:defRPr/>
            </a:pPr>
            <a:r>
              <a:rPr lang="en-GB" sz="1000" baseline="0" dirty="0" smtClean="0">
                <a:latin typeface="Arial Narrow" pitchFamily="34" charset="0"/>
              </a:rPr>
              <a:t>An integrated report therefore aims to provide insight about:</a:t>
            </a:r>
          </a:p>
          <a:p>
            <a:pPr marL="635004" lvl="1" indent="-177804" defTabSz="948284">
              <a:buFont typeface="Arial" pitchFamily="34" charset="0"/>
              <a:buChar char="•"/>
              <a:defRPr/>
            </a:pPr>
            <a:r>
              <a:rPr lang="en-GB" sz="1000" baseline="0" dirty="0" smtClean="0">
                <a:latin typeface="Arial Narrow" pitchFamily="34" charset="0"/>
              </a:rPr>
              <a:t>The external environment that affects an organization</a:t>
            </a:r>
          </a:p>
          <a:p>
            <a:pPr marL="635004" lvl="1" indent="-177804" defTabSz="948284">
              <a:buFont typeface="Arial" pitchFamily="34" charset="0"/>
              <a:buChar char="•"/>
              <a:defRPr/>
            </a:pPr>
            <a:r>
              <a:rPr lang="en-GB" sz="1000" baseline="0" dirty="0" smtClean="0">
                <a:latin typeface="Arial Narrow" pitchFamily="34" charset="0"/>
              </a:rPr>
              <a:t>The resources and the relationships used and affected by the organization, which we refer to as capitals</a:t>
            </a:r>
          </a:p>
          <a:p>
            <a:pPr marL="635004" lvl="1" indent="-177804" defTabSz="948284">
              <a:buFont typeface="Arial" pitchFamily="34" charset="0"/>
              <a:buChar char="•"/>
              <a:defRPr/>
            </a:pPr>
            <a:r>
              <a:rPr lang="en-GB" sz="1000" baseline="0" dirty="0" smtClean="0">
                <a:latin typeface="Arial Narrow" pitchFamily="34" charset="0"/>
              </a:rPr>
              <a:t>How the organization interacts with the external environment and the capitals to create value over the short, medium and long term.</a:t>
            </a:r>
            <a:endParaRPr lang="en-GB" sz="1000" dirty="0" smtClean="0">
              <a:latin typeface="Arial Narrow" pitchFamily="34" charset="0"/>
            </a:endParaRPr>
          </a:p>
          <a:p>
            <a:pPr marL="177804" indent="-177804" defTabSz="948284">
              <a:buFont typeface="Arial" pitchFamily="34" charset="0"/>
              <a:buChar char="•"/>
              <a:defRPr/>
            </a:pPr>
            <a:r>
              <a:rPr lang="en-GB" sz="1000" dirty="0" smtClean="0">
                <a:latin typeface="Arial Narrow" pitchFamily="34" charset="0"/>
              </a:rPr>
              <a:t>The external environment, including economic conditions, technological change, societal issues and environmental challenges, sets the context within which the organization operates. </a:t>
            </a:r>
          </a:p>
          <a:p>
            <a:pPr marL="177804" indent="-177804" defTabSz="948284">
              <a:buFont typeface="Arial" pitchFamily="34" charset="0"/>
              <a:buChar char="•"/>
              <a:defRPr/>
            </a:pPr>
            <a:r>
              <a:rPr lang="en-GB" sz="1000" dirty="0" smtClean="0">
                <a:latin typeface="Arial Narrow" pitchFamily="34" charset="0"/>
              </a:rPr>
              <a:t>At the core of the organization is its business model, which draws on various capitals as inputs and, through its business activities, converts them to outputs (products, services, by-products and waste). The organization’s activities and its outputs lead to outcomes in terms of effects on the capitals. </a:t>
            </a:r>
          </a:p>
          <a:p>
            <a:pPr marL="177804" indent="-177804" defTabSz="948284">
              <a:buFont typeface="Arial" pitchFamily="34" charset="0"/>
              <a:buChar char="•"/>
              <a:defRPr/>
            </a:pPr>
            <a:r>
              <a:rPr lang="en-GB" sz="1000" dirty="0" smtClean="0">
                <a:latin typeface="Arial Narrow" pitchFamily="34" charset="0"/>
              </a:rPr>
              <a:t>Continuous monitoring and analysis of the external environment in the context of the organization’s mission and vision identifies risks and opportunities relevant to the organization, its strategy and its business model.</a:t>
            </a:r>
          </a:p>
          <a:p>
            <a:pPr marL="177804" indent="-177804" defTabSz="948284">
              <a:buFont typeface="Arial" pitchFamily="34" charset="0"/>
              <a:buChar char="•"/>
              <a:defRPr/>
            </a:pPr>
            <a:r>
              <a:rPr lang="en-GB" sz="1000" dirty="0" smtClean="0">
                <a:latin typeface="Arial Narrow" pitchFamily="34" charset="0"/>
              </a:rPr>
              <a:t>The organization’s strategy identifies how it intends to mitigate or manage risks and maximize opportunities. It sets out strategic objectives and strategies to achieve them, which are implemented through resource allocation plans</a:t>
            </a:r>
          </a:p>
          <a:p>
            <a:pPr marL="177804" indent="-177804" defTabSz="948284">
              <a:buFont typeface="Arial" pitchFamily="34" charset="0"/>
              <a:buChar char="•"/>
              <a:defRPr/>
            </a:pPr>
            <a:r>
              <a:rPr lang="en-GB" sz="1000" dirty="0" smtClean="0">
                <a:latin typeface="Arial Narrow" pitchFamily="34" charset="0"/>
              </a:rPr>
              <a:t>The value creation process is not static; regular review of each component and its interactions with other components, and a focus on the organization’s outlook, leads to revision and refinement to improve all the components.</a:t>
            </a:r>
            <a:endParaRPr lang="en-AU" sz="1000" dirty="0" smtClean="0">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20</a:t>
            </a:fld>
            <a:endParaRPr lang="en-GB"/>
          </a:p>
        </p:txBody>
      </p:sp>
    </p:spTree>
    <p:extLst>
      <p:ext uri="{BB962C8B-B14F-4D97-AF65-F5344CB8AC3E}">
        <p14:creationId xmlns:p14="http://schemas.microsoft.com/office/powerpoint/2010/main" val="249403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smtClean="0">
                <a:latin typeface="Arial Narrow" pitchFamily="34" charset="0"/>
              </a:rPr>
              <a:t>I</a:t>
            </a:r>
            <a:r>
              <a:rPr lang="en-GB" sz="1000" baseline="0" dirty="0" smtClean="0">
                <a:latin typeface="Arial Narrow" pitchFamily="34" charset="0"/>
              </a:rPr>
              <a:t> will now quickly run you through the Guiding Principles and Content Elements</a:t>
            </a:r>
            <a:endParaRPr lang="en-GB" sz="1000" dirty="0" smtClean="0">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21</a:t>
            </a:fld>
            <a:endParaRPr lang="en-GB"/>
          </a:p>
        </p:txBody>
      </p:sp>
    </p:spTree>
    <p:extLst>
      <p:ext uri="{BB962C8B-B14F-4D97-AF65-F5344CB8AC3E}">
        <p14:creationId xmlns:p14="http://schemas.microsoft.com/office/powerpoint/2010/main" val="1309853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Guiding Principles underpin the preparation of an integrated report, informing</a:t>
            </a:r>
            <a:r>
              <a:rPr lang="en-GB" baseline="0" dirty="0" smtClean="0"/>
              <a:t> the content of the report and how information is presented</a:t>
            </a:r>
          </a:p>
          <a:p>
            <a:endParaRPr lang="en-GB" baseline="0" dirty="0" smtClean="0"/>
          </a:p>
          <a:p>
            <a:r>
              <a:rPr lang="en-GB" dirty="0" smtClean="0"/>
              <a:t>These Guiding Principles are applied individually and collectively for the purpose of preparing and presenting an integrated report; accordingly, judgement is needed in applying them, particularly when there is an apparent tension between them (e.g., between conciseness and completeness). </a:t>
            </a:r>
          </a:p>
          <a:p>
            <a:endParaRPr lang="en-GB" dirty="0" smtClean="0"/>
          </a:p>
          <a:p>
            <a:r>
              <a:rPr lang="en-GB" dirty="0" smtClean="0"/>
              <a:t>A</a:t>
            </a:r>
            <a:r>
              <a:rPr lang="en-GB" baseline="0" dirty="0" smtClean="0"/>
              <a:t> Strategic focus and future orientation</a:t>
            </a:r>
          </a:p>
          <a:p>
            <a:r>
              <a:rPr lang="en-GB" baseline="0" dirty="0" smtClean="0"/>
              <a:t>B Connectivity of information</a:t>
            </a:r>
          </a:p>
          <a:p>
            <a:r>
              <a:rPr lang="en-GB" baseline="0" dirty="0" smtClean="0"/>
              <a:t>C Stakeholder relationships</a:t>
            </a:r>
          </a:p>
          <a:p>
            <a:r>
              <a:rPr lang="en-GB" baseline="0" dirty="0" smtClean="0"/>
              <a:t>D Materiality</a:t>
            </a:r>
          </a:p>
          <a:p>
            <a:r>
              <a:rPr lang="en-GB" baseline="0" dirty="0" smtClean="0"/>
              <a:t>E Conciseness</a:t>
            </a:r>
          </a:p>
          <a:p>
            <a:r>
              <a:rPr lang="en-GB" baseline="0" dirty="0" smtClean="0"/>
              <a:t>F Reliability and completeness</a:t>
            </a:r>
          </a:p>
          <a:p>
            <a:r>
              <a:rPr lang="en-GB" baseline="0" dirty="0" smtClean="0"/>
              <a:t>G Consistency and comparability</a:t>
            </a:r>
          </a:p>
        </p:txBody>
      </p:sp>
      <p:sp>
        <p:nvSpPr>
          <p:cNvPr id="4" name="Slide Number Placeholder 3"/>
          <p:cNvSpPr>
            <a:spLocks noGrp="1"/>
          </p:cNvSpPr>
          <p:nvPr>
            <p:ph type="sldNum" sz="quarter" idx="10"/>
          </p:nvPr>
        </p:nvSpPr>
        <p:spPr/>
        <p:txBody>
          <a:bodyPr/>
          <a:lstStyle/>
          <a:p>
            <a:fld id="{12608280-3402-42C9-AAC0-F06C5CED95F6}" type="slidenum">
              <a:rPr lang="en-GB" smtClean="0"/>
              <a:t>22</a:t>
            </a:fld>
            <a:endParaRPr lang="en-GB"/>
          </a:p>
        </p:txBody>
      </p:sp>
    </p:spTree>
    <p:extLst>
      <p:ext uri="{BB962C8B-B14F-4D97-AF65-F5344CB8AC3E}">
        <p14:creationId xmlns:p14="http://schemas.microsoft.com/office/powerpoint/2010/main" val="189676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4" indent="-177804" defTabSz="948284">
              <a:buFont typeface="Arial" pitchFamily="34" charset="0"/>
              <a:buChar char="•"/>
              <a:defRPr/>
            </a:pPr>
            <a:r>
              <a:rPr lang="en-GB" sz="1000" dirty="0" smtClean="0">
                <a:latin typeface="Arial Narrow" pitchFamily="34" charset="0"/>
              </a:rPr>
              <a:t>The Content Elements are questions that should be answered in in a way that best expresses the organization’s unique value creation story, and makes the connections between the Content Elements apparent</a:t>
            </a:r>
          </a:p>
          <a:p>
            <a:pPr marL="177804" indent="-177804" defTabSz="948284">
              <a:buFont typeface="Arial" pitchFamily="34" charset="0"/>
              <a:buChar char="•"/>
              <a:defRPr/>
            </a:pPr>
            <a:endParaRPr lang="en-GB" sz="1000" dirty="0" smtClean="0">
              <a:latin typeface="Arial Narrow" pitchFamily="34" charset="0"/>
            </a:endParaRPr>
          </a:p>
          <a:p>
            <a:pPr marL="177804" indent="-177804" defTabSz="948284">
              <a:buFont typeface="Arial" pitchFamily="34" charset="0"/>
              <a:buChar char="•"/>
              <a:defRPr/>
            </a:pPr>
            <a:r>
              <a:rPr lang="en-GB" sz="1000" dirty="0" smtClean="0">
                <a:latin typeface="Arial Narrow" pitchFamily="34" charset="0"/>
              </a:rPr>
              <a:t>They are not intended to appear in a set sequence,</a:t>
            </a:r>
            <a:r>
              <a:rPr lang="en-GB" sz="1000" baseline="0" dirty="0" smtClean="0">
                <a:latin typeface="Arial Narrow" pitchFamily="34" charset="0"/>
              </a:rPr>
              <a:t> and they are not </a:t>
            </a:r>
            <a:r>
              <a:rPr lang="en-GB" sz="1000" dirty="0" smtClean="0">
                <a:latin typeface="Arial Narrow" pitchFamily="34" charset="0"/>
              </a:rPr>
              <a:t>isolated</a:t>
            </a:r>
            <a:r>
              <a:rPr lang="en-GB" sz="1000" baseline="0" dirty="0" smtClean="0">
                <a:latin typeface="Arial Narrow" pitchFamily="34" charset="0"/>
              </a:rPr>
              <a:t> – they are fundamentally linked to each other and are not mutually exclusive. </a:t>
            </a:r>
            <a:endParaRPr lang="en-GB" sz="1000" dirty="0"/>
          </a:p>
        </p:txBody>
      </p:sp>
      <p:sp>
        <p:nvSpPr>
          <p:cNvPr id="4" name="Slide Number Placeholder 3"/>
          <p:cNvSpPr>
            <a:spLocks noGrp="1"/>
          </p:cNvSpPr>
          <p:nvPr>
            <p:ph type="sldNum" sz="quarter" idx="10"/>
          </p:nvPr>
        </p:nvSpPr>
        <p:spPr/>
        <p:txBody>
          <a:bodyPr/>
          <a:lstStyle/>
          <a:p>
            <a:fld id="{E3C39990-7729-4B5E-96EC-26E316A4E4C5}" type="slidenum">
              <a:rPr lang="en-GB" smtClean="0"/>
              <a:pPr/>
              <a:t>23</a:t>
            </a:fld>
            <a:endParaRPr lang="en-GB"/>
          </a:p>
        </p:txBody>
      </p:sp>
    </p:spTree>
    <p:extLst>
      <p:ext uri="{BB962C8B-B14F-4D97-AF65-F5344CB8AC3E}">
        <p14:creationId xmlns:p14="http://schemas.microsoft.com/office/powerpoint/2010/main" val="422824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smtClean="0">
                <a:latin typeface="Arial Narrow" pitchFamily="34" charset="0"/>
              </a:rPr>
              <a:t>1.The Discussion Paper – September 2011 </a:t>
            </a:r>
          </a:p>
          <a:p>
            <a:r>
              <a:rPr lang="en-GB" sz="1000" dirty="0" smtClean="0">
                <a:latin typeface="Arial Narrow" pitchFamily="34" charset="0"/>
              </a:rPr>
              <a:t>This paper launched the IIRC and the intention of developing an International &lt;IR&gt; Framework into the market place. </a:t>
            </a:r>
          </a:p>
          <a:p>
            <a:endParaRPr lang="en-GB" sz="1000" dirty="0" smtClean="0">
              <a:latin typeface="Arial Narrow" pitchFamily="34" charset="0"/>
            </a:endParaRPr>
          </a:p>
          <a:p>
            <a:r>
              <a:rPr lang="en-GB" sz="1000" dirty="0" smtClean="0">
                <a:latin typeface="Arial Narrow" pitchFamily="34" charset="0"/>
              </a:rPr>
              <a:t>2. Prototype Framework – November 2012</a:t>
            </a:r>
          </a:p>
          <a:p>
            <a:r>
              <a:rPr lang="en-GB" sz="1000" dirty="0" smtClean="0">
                <a:latin typeface="Arial Narrow" pitchFamily="34" charset="0"/>
              </a:rPr>
              <a:t>The first working draft of the Framework was released as a “Prototype”  following the release of a draft outline in June 2012 </a:t>
            </a:r>
          </a:p>
          <a:p>
            <a:endParaRPr lang="en-GB" sz="1000" dirty="0" smtClean="0">
              <a:latin typeface="Arial Narrow" pitchFamily="34" charset="0"/>
            </a:endParaRPr>
          </a:p>
          <a:p>
            <a:r>
              <a:rPr lang="en-GB" sz="1000" dirty="0" smtClean="0">
                <a:latin typeface="Arial Narrow" pitchFamily="34" charset="0"/>
              </a:rPr>
              <a:t>3. Consultation Draft – April 2013</a:t>
            </a:r>
          </a:p>
          <a:p>
            <a:r>
              <a:rPr lang="en-GB" sz="1000" dirty="0" smtClean="0">
                <a:latin typeface="Arial Narrow" pitchFamily="34" charset="0"/>
              </a:rPr>
              <a:t>This was released on</a:t>
            </a:r>
            <a:r>
              <a:rPr lang="en-GB" sz="1000" baseline="0" dirty="0" smtClean="0">
                <a:latin typeface="Arial Narrow" pitchFamily="34" charset="0"/>
              </a:rPr>
              <a:t> 16 April 2013</a:t>
            </a:r>
            <a:r>
              <a:rPr lang="en-GB" sz="1000" dirty="0" smtClean="0">
                <a:latin typeface="Arial Narrow" pitchFamily="34" charset="0"/>
              </a:rPr>
              <a:t>, and was followed by a public consultation period, where organizations and individuals responded with feedback to help shape the direction of the Framework </a:t>
            </a:r>
          </a:p>
          <a:p>
            <a:endParaRPr lang="en-GB" sz="1000" dirty="0" smtClean="0">
              <a:latin typeface="Arial Narrow" pitchFamily="34" charset="0"/>
            </a:endParaRPr>
          </a:p>
          <a:p>
            <a:r>
              <a:rPr lang="en-GB" sz="1000" dirty="0" smtClean="0">
                <a:latin typeface="Arial Narrow" pitchFamily="34" charset="0"/>
              </a:rPr>
              <a:t>4. Along the way we have also released a number of other resources – including: a summary of the comments</a:t>
            </a:r>
            <a:r>
              <a:rPr lang="en-GB" sz="1000" baseline="0" dirty="0" smtClean="0">
                <a:latin typeface="Arial Narrow" pitchFamily="34" charset="0"/>
              </a:rPr>
              <a:t> received on the Discussion Paper; background Papers on Materiality, the Capitals, the Business Model, Value Creation and Connectivity; two IIRC Pilot Programme Yearbooks, research (with Black Sun) on building the business case, and for those who want to see how flesh is being added to the bone of the Framework, a database of emerging practice.</a:t>
            </a:r>
            <a:endParaRPr lang="en-GB" sz="1000" dirty="0" smtClean="0">
              <a:latin typeface="Arial Narrow" pitchFamily="34" charset="0"/>
            </a:endParaRPr>
          </a:p>
          <a:p>
            <a:endParaRPr lang="en-GB" baseline="0" dirty="0" smtClean="0"/>
          </a:p>
          <a:p>
            <a:r>
              <a:rPr lang="en-GB" baseline="0" dirty="0" smtClean="0"/>
              <a:t>5. Alongside the Framework we released two documents: Basis for Conclusions and a Summary of Significant Issues</a:t>
            </a:r>
          </a:p>
        </p:txBody>
      </p:sp>
      <p:sp>
        <p:nvSpPr>
          <p:cNvPr id="4" name="Slide Number Placeholder 3"/>
          <p:cNvSpPr>
            <a:spLocks noGrp="1"/>
          </p:cNvSpPr>
          <p:nvPr>
            <p:ph type="sldNum" sz="quarter" idx="10"/>
          </p:nvPr>
        </p:nvSpPr>
        <p:spPr/>
        <p:txBody>
          <a:bodyPr/>
          <a:lstStyle/>
          <a:p>
            <a:fld id="{F0794FA3-9BF2-42AF-874D-871C7EA3BDB7}" type="slidenum">
              <a:rPr lang="en-GB" smtClean="0">
                <a:solidFill>
                  <a:prstClr val="black"/>
                </a:solidFill>
              </a:rPr>
              <a:pPr/>
              <a:t>24</a:t>
            </a:fld>
            <a:endParaRPr lang="en-GB" dirty="0">
              <a:solidFill>
                <a:prstClr val="black"/>
              </a:solidFill>
            </a:endParaRPr>
          </a:p>
        </p:txBody>
      </p:sp>
    </p:spTree>
    <p:extLst>
      <p:ext uri="{BB962C8B-B14F-4D97-AF65-F5344CB8AC3E}">
        <p14:creationId xmlns:p14="http://schemas.microsoft.com/office/powerpoint/2010/main" val="1729691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There is much still to do on the road to &lt;IR&gt;:</a:t>
            </a:r>
          </a:p>
          <a:p>
            <a:endParaRPr lang="en-GB" baseline="0" dirty="0" smtClean="0"/>
          </a:p>
          <a:p>
            <a:pPr marL="171450" indent="-171450">
              <a:buFontTx/>
              <a:buChar char="-"/>
            </a:pPr>
            <a:r>
              <a:rPr lang="en-GB" baseline="0" dirty="0" smtClean="0"/>
              <a:t>Although there is a brand new Framework, the IIRC will continue its technical work. </a:t>
            </a:r>
          </a:p>
          <a:p>
            <a:pPr marL="171450" indent="-171450">
              <a:buFontTx/>
              <a:buChar char="-"/>
            </a:pPr>
            <a:r>
              <a:rPr lang="en-GB" baseline="0" dirty="0" smtClean="0"/>
              <a:t>There will be projects that provide guidance for early adopters</a:t>
            </a:r>
          </a:p>
          <a:p>
            <a:pPr marL="171450" indent="-171450">
              <a:buFontTx/>
              <a:buChar char="-"/>
            </a:pPr>
            <a:r>
              <a:rPr lang="en-GB" baseline="0" dirty="0" smtClean="0"/>
              <a:t>There will be projects designed to position the IIRC as a thought leader in the market. </a:t>
            </a:r>
          </a:p>
          <a:p>
            <a:pPr marL="171450" indent="-171450">
              <a:buFontTx/>
              <a:buChar char="-"/>
            </a:pPr>
            <a:r>
              <a:rPr lang="en-GB" baseline="0" dirty="0" smtClean="0"/>
              <a:t>The IIRC will be getting academics engaged on the issues important to the &lt;IR&gt; community</a:t>
            </a:r>
          </a:p>
          <a:p>
            <a:pPr marL="171450" indent="-171450">
              <a:buFontTx/>
              <a:buChar char="-"/>
            </a:pPr>
            <a:r>
              <a:rPr lang="en-GB" baseline="0" dirty="0" smtClean="0"/>
              <a:t>The IIRC will develop databases that showcase the best progress being made by those on the &lt;IR&gt; journey and provide resources that others can access. </a:t>
            </a:r>
          </a:p>
          <a:p>
            <a:pPr marL="171450" indent="-171450">
              <a:buFontTx/>
              <a:buChar char="-"/>
            </a:pPr>
            <a:r>
              <a:rPr lang="en-GB" baseline="0" dirty="0" smtClean="0"/>
              <a:t>Laying out the business case for &lt;IR&gt; will be the foundation of our engagement with businesses and investors, and will inform our engagement with policy-makers</a:t>
            </a:r>
            <a:endParaRPr lang="en-GB" baseline="0" dirty="0" smtClean="0"/>
          </a:p>
        </p:txBody>
      </p:sp>
      <p:sp>
        <p:nvSpPr>
          <p:cNvPr id="4" name="Slide Number Placeholder 3"/>
          <p:cNvSpPr>
            <a:spLocks noGrp="1"/>
          </p:cNvSpPr>
          <p:nvPr>
            <p:ph type="sldNum" sz="quarter" idx="10"/>
          </p:nvPr>
        </p:nvSpPr>
        <p:spPr/>
        <p:txBody>
          <a:bodyPr/>
          <a:lstStyle/>
          <a:p>
            <a:fld id="{F0794FA3-9BF2-42AF-874D-871C7EA3BDB7}"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1729691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will now run through</a:t>
            </a:r>
            <a:r>
              <a:rPr lang="en-GB" baseline="0" dirty="0" smtClean="0"/>
              <a:t> some examples of how businesses are applying &lt;IR&gt;</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26</a:t>
            </a:fld>
            <a:endParaRPr lang="en-GB"/>
          </a:p>
        </p:txBody>
      </p:sp>
    </p:spTree>
    <p:extLst>
      <p:ext uri="{BB962C8B-B14F-4D97-AF65-F5344CB8AC3E}">
        <p14:creationId xmlns:p14="http://schemas.microsoft.com/office/powerpoint/2010/main" val="1936629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a:t>
            </a:r>
            <a:r>
              <a:rPr lang="en-GB" baseline="0" dirty="0" smtClean="0"/>
              <a:t> of ‘Organizational Overview and External Environment’</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27</a:t>
            </a:fld>
            <a:endParaRPr lang="en-GB"/>
          </a:p>
        </p:txBody>
      </p:sp>
    </p:spTree>
    <p:extLst>
      <p:ext uri="{BB962C8B-B14F-4D97-AF65-F5344CB8AC3E}">
        <p14:creationId xmlns:p14="http://schemas.microsoft.com/office/powerpoint/2010/main" val="3985657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 an ‘at a glance’ format Go-Ahead addresses a great deal of key information and disclosures in a double page spread. In addition, the section flows nicely, with the mission and market review setting up the strategy, which is followed by the governance and people driving the success of the Group. Go-Ahead provides a great example of how an overview of a complex business can be communicated in a concise and accessible way.</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28</a:t>
            </a:fld>
            <a:endParaRPr lang="en-GB"/>
          </a:p>
        </p:txBody>
      </p:sp>
    </p:spTree>
    <p:extLst>
      <p:ext uri="{BB962C8B-B14F-4D97-AF65-F5344CB8AC3E}">
        <p14:creationId xmlns:p14="http://schemas.microsoft.com/office/powerpoint/2010/main" val="2228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can see on this zoom in -</a:t>
            </a:r>
            <a:r>
              <a:rPr lang="en-GB" dirty="0" smtClean="0"/>
              <a:t> The</a:t>
            </a:r>
            <a:r>
              <a:rPr lang="en-GB" baseline="0" dirty="0" smtClean="0"/>
              <a:t> Go-Ahead Group succinctly give readers an overview of their business model and strategy.</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29</a:t>
            </a:fld>
            <a:endParaRPr lang="en-GB"/>
          </a:p>
        </p:txBody>
      </p:sp>
    </p:spTree>
    <p:extLst>
      <p:ext uri="{BB962C8B-B14F-4D97-AF65-F5344CB8AC3E}">
        <p14:creationId xmlns:p14="http://schemas.microsoft.com/office/powerpoint/2010/main" val="318183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4" indent="-177804" defTabSz="948284">
              <a:buFont typeface="Arial" pitchFamily="34" charset="0"/>
              <a:buChar char="•"/>
              <a:defRPr/>
            </a:pPr>
            <a:r>
              <a:rPr lang="en-GB" sz="1000" dirty="0" smtClean="0">
                <a:latin typeface="Arial Narrow" pitchFamily="34" charset="0"/>
              </a:rPr>
              <a:t>The IIRC Pilot Programme underpinned the development of the International &lt;IR&gt; Framework. </a:t>
            </a:r>
          </a:p>
          <a:p>
            <a:pPr marL="177804" indent="-177804" defTabSz="948284">
              <a:buFont typeface="Arial" pitchFamily="34" charset="0"/>
              <a:buChar char="•"/>
              <a:defRPr/>
            </a:pPr>
            <a:r>
              <a:rPr lang="en-GB" sz="1000" dirty="0" smtClean="0">
                <a:latin typeface="Arial Narrow" pitchFamily="34" charset="0"/>
              </a:rPr>
              <a:t>The group of organizations participating in the IIRC Pilot Programme contributed to the development of the Framework, and demonstrate global leadership in this emerging field of corporate reporting.  </a:t>
            </a:r>
          </a:p>
          <a:p>
            <a:pPr marL="177804" indent="-177804" defTabSz="948284">
              <a:buFont typeface="Arial" pitchFamily="34" charset="0"/>
              <a:buChar char="•"/>
              <a:defRPr/>
            </a:pPr>
            <a:r>
              <a:rPr lang="en-GB" sz="1000" dirty="0" smtClean="0">
                <a:latin typeface="Arial Narrow" pitchFamily="34" charset="0"/>
              </a:rPr>
              <a:t>The Pilot Programme is the IIRC ‘innovation hub’ – made up of organizations who want to push the boundaries just that little bit further, to challenge, or at least question orthodox thinking, and to acknowledge the importance of reporting to the way our organizations think and behave. </a:t>
            </a:r>
          </a:p>
          <a:p>
            <a:pPr marL="177804" indent="-177804" defTabSz="948284">
              <a:buFont typeface="Arial" pitchFamily="34" charset="0"/>
              <a:buChar char="•"/>
              <a:defRPr/>
            </a:pPr>
            <a:r>
              <a:rPr lang="en-GB" sz="1000" dirty="0" smtClean="0">
                <a:latin typeface="Arial Narrow" pitchFamily="34" charset="0"/>
              </a:rPr>
              <a:t>The Pilot Programme is made up of over 100 organizations in its Business Network and over 35 investors in the Investor Network</a:t>
            </a:r>
          </a:p>
          <a:p>
            <a:pPr defTabSz="948284">
              <a:defRPr/>
            </a:pPr>
            <a:endParaRPr lang="en-GB" sz="1000" dirty="0" smtClean="0">
              <a:latin typeface="Arial Narrow" pitchFamily="34" charset="0"/>
            </a:endParaRPr>
          </a:p>
          <a:p>
            <a:r>
              <a:rPr lang="en-GB" sz="1000" dirty="0" smtClean="0">
                <a:latin typeface="Arial Narrow" pitchFamily="34" charset="0"/>
              </a:rPr>
              <a:t>Examples of organizations in the Businesses Network:</a:t>
            </a:r>
          </a:p>
          <a:p>
            <a:pPr marL="177804" indent="-177804">
              <a:buFont typeface="Arial" pitchFamily="34" charset="0"/>
              <a:buChar char="•"/>
            </a:pPr>
            <a:r>
              <a:rPr lang="en-GB" sz="1000" dirty="0" smtClean="0">
                <a:latin typeface="Arial Narrow" pitchFamily="34" charset="0"/>
              </a:rPr>
              <a:t>China Light Power</a:t>
            </a:r>
          </a:p>
          <a:p>
            <a:pPr marL="177804" indent="-177804">
              <a:buFont typeface="Arial" pitchFamily="34" charset="0"/>
              <a:buChar char="•"/>
            </a:pPr>
            <a:r>
              <a:rPr lang="en-GB" sz="1000" dirty="0" smtClean="0">
                <a:latin typeface="Arial Narrow" pitchFamily="34" charset="0"/>
              </a:rPr>
              <a:t>Deutsche Bank</a:t>
            </a:r>
          </a:p>
          <a:p>
            <a:pPr marL="177804" indent="-177804">
              <a:buFont typeface="Arial" pitchFamily="34" charset="0"/>
              <a:buChar char="•"/>
            </a:pPr>
            <a:r>
              <a:rPr lang="en-GB" sz="1000" dirty="0" smtClean="0">
                <a:latin typeface="Arial Narrow" pitchFamily="34" charset="0"/>
              </a:rPr>
              <a:t>HSBC</a:t>
            </a:r>
          </a:p>
          <a:p>
            <a:pPr marL="177804" indent="-177804">
              <a:buFont typeface="Arial" pitchFamily="34" charset="0"/>
              <a:buChar char="•"/>
            </a:pPr>
            <a:r>
              <a:rPr lang="en-GB" sz="1000" dirty="0" smtClean="0">
                <a:latin typeface="Arial Narrow" pitchFamily="34" charset="0"/>
              </a:rPr>
              <a:t>Unilever</a:t>
            </a:r>
          </a:p>
          <a:p>
            <a:pPr marL="177804" indent="-177804">
              <a:buFont typeface="Arial" pitchFamily="34" charset="0"/>
              <a:buChar char="•"/>
            </a:pPr>
            <a:r>
              <a:rPr lang="en-GB" sz="1000" dirty="0" smtClean="0">
                <a:latin typeface="Arial Narrow" pitchFamily="34" charset="0"/>
              </a:rPr>
              <a:t>Microsoft</a:t>
            </a:r>
          </a:p>
          <a:p>
            <a:pPr marL="177804" indent="-177804">
              <a:buFont typeface="Arial" pitchFamily="34" charset="0"/>
              <a:buChar char="•"/>
            </a:pPr>
            <a:r>
              <a:rPr lang="en-GB" sz="1000" dirty="0" smtClean="0">
                <a:latin typeface="Arial Narrow" pitchFamily="34" charset="0"/>
              </a:rPr>
              <a:t>Hyundai Engineering and Construction</a:t>
            </a:r>
          </a:p>
          <a:p>
            <a:endParaRPr lang="en-GB" sz="1000" dirty="0" smtClean="0">
              <a:latin typeface="Arial Narrow" pitchFamily="34" charset="0"/>
            </a:endParaRPr>
          </a:p>
          <a:p>
            <a:endParaRPr lang="en-GB" sz="1000" dirty="0" smtClean="0">
              <a:latin typeface="Arial Narrow" pitchFamily="34" charset="0"/>
            </a:endParaRPr>
          </a:p>
          <a:p>
            <a:r>
              <a:rPr lang="en-GB" sz="1000" dirty="0" smtClean="0">
                <a:latin typeface="Arial Narrow" pitchFamily="34" charset="0"/>
              </a:rPr>
              <a:t>Examples of the Investor Network:</a:t>
            </a:r>
          </a:p>
          <a:p>
            <a:pPr marL="177804" indent="-177804">
              <a:buFont typeface="Arial" pitchFamily="34" charset="0"/>
              <a:buChar char="•"/>
            </a:pPr>
            <a:r>
              <a:rPr lang="en-GB" sz="1000" dirty="0" smtClean="0">
                <a:latin typeface="Arial Narrow" pitchFamily="34" charset="0"/>
              </a:rPr>
              <a:t>DWS Investments (Deutsche Bank)</a:t>
            </a:r>
          </a:p>
          <a:p>
            <a:pPr marL="177804" indent="-177804">
              <a:buFont typeface="Arial" pitchFamily="34" charset="0"/>
              <a:buChar char="•"/>
            </a:pPr>
            <a:r>
              <a:rPr lang="en-GB" sz="1000" dirty="0" smtClean="0">
                <a:latin typeface="Arial Narrow" pitchFamily="34" charset="0"/>
              </a:rPr>
              <a:t>Goldman Sachs</a:t>
            </a:r>
          </a:p>
          <a:p>
            <a:pPr marL="177804" indent="-177804">
              <a:buFont typeface="Arial" pitchFamily="34" charset="0"/>
              <a:buChar char="•"/>
            </a:pPr>
            <a:r>
              <a:rPr lang="en-GB" sz="1000" dirty="0" smtClean="0">
                <a:latin typeface="Arial Narrow" pitchFamily="34" charset="0"/>
              </a:rPr>
              <a:t>Hermes</a:t>
            </a:r>
          </a:p>
          <a:p>
            <a:pPr marL="177804" indent="-177804">
              <a:buFont typeface="Arial" pitchFamily="34" charset="0"/>
              <a:buChar char="•"/>
            </a:pPr>
            <a:r>
              <a:rPr lang="en-GB" sz="1000" dirty="0" smtClean="0">
                <a:latin typeface="Arial Narrow" pitchFamily="34" charset="0"/>
              </a:rPr>
              <a:t>Government Employee Pension Fund of South Africa</a:t>
            </a:r>
          </a:p>
          <a:p>
            <a:pPr marL="177804" indent="-177804">
              <a:buFont typeface="Arial" pitchFamily="34" charset="0"/>
              <a:buChar char="•"/>
            </a:pPr>
            <a:r>
              <a:rPr lang="en-GB" sz="1000" dirty="0" err="1" smtClean="0">
                <a:latin typeface="Arial Narrow" pitchFamily="34" charset="0"/>
              </a:rPr>
              <a:t>Natixis</a:t>
            </a:r>
            <a:r>
              <a:rPr lang="en-GB" sz="1000" dirty="0" smtClean="0">
                <a:latin typeface="Arial Narrow" pitchFamily="34" charset="0"/>
              </a:rPr>
              <a:t> Asset Management</a:t>
            </a:r>
          </a:p>
          <a:p>
            <a:pPr marL="177804" indent="-177804">
              <a:buFont typeface="Arial" pitchFamily="34" charset="0"/>
              <a:buChar char="•"/>
            </a:pPr>
            <a:endParaRPr lang="en-GB" sz="1000" dirty="0" smtClean="0">
              <a:latin typeface="Arial Narrow" pitchFamily="34" charset="0"/>
            </a:endParaRPr>
          </a:p>
          <a:p>
            <a:pPr marL="177804" marR="0" indent="-177804"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000" dirty="0" smtClean="0">
                <a:latin typeface="Arial Narrow" pitchFamily="34" charset="0"/>
              </a:rPr>
              <a:t>Some of the Pilot Programme have formed Regional Networks that give them the ability to evaluate the cultural and local impact of implementing &lt;IR&gt; with others in their region.</a:t>
            </a:r>
          </a:p>
          <a:p>
            <a:pPr marL="177804" indent="-177804">
              <a:buFont typeface="Arial" pitchFamily="34" charset="0"/>
              <a:buChar char="•"/>
            </a:pPr>
            <a:endParaRPr lang="en-GB" sz="1000" dirty="0" smtClean="0">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3065599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a:t>
            </a:r>
            <a:r>
              <a:rPr lang="en-GB" baseline="0" dirty="0" smtClean="0"/>
              <a:t> of ‘Governance’</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30</a:t>
            </a:fld>
            <a:endParaRPr lang="en-GB"/>
          </a:p>
        </p:txBody>
      </p:sp>
    </p:spTree>
    <p:extLst>
      <p:ext uri="{BB962C8B-B14F-4D97-AF65-F5344CB8AC3E}">
        <p14:creationId xmlns:p14="http://schemas.microsoft.com/office/powerpoint/2010/main" val="222425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Marks &amp; Spencer reviews how the company ensures an effective Board focusing on the Board evaluation process and the resulting outcomes. As a result, an action plan for the coming year is provided, providing a transparent view into the strategic focus of the Board.</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2608280-3402-42C9-AAC0-F06C5CED95F6}" type="slidenum">
              <a:rPr lang="en-GB" smtClean="0"/>
              <a:t>31</a:t>
            </a:fld>
            <a:endParaRPr lang="en-GB"/>
          </a:p>
        </p:txBody>
      </p:sp>
    </p:spTree>
    <p:extLst>
      <p:ext uri="{BB962C8B-B14F-4D97-AF65-F5344CB8AC3E}">
        <p14:creationId xmlns:p14="http://schemas.microsoft.com/office/powerpoint/2010/main" val="390504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a:t>
            </a:r>
            <a:r>
              <a:rPr lang="en-GB" baseline="0" dirty="0" smtClean="0"/>
              <a:t> of ‘Business Model’</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32</a:t>
            </a:fld>
            <a:endParaRPr lang="en-GB"/>
          </a:p>
        </p:txBody>
      </p:sp>
    </p:spTree>
    <p:extLst>
      <p:ext uri="{BB962C8B-B14F-4D97-AF65-F5344CB8AC3E}">
        <p14:creationId xmlns:p14="http://schemas.microsoft.com/office/powerpoint/2010/main" val="82182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Lawson, a Japanese firm, have</a:t>
            </a:r>
            <a:r>
              <a:rPr lang="en-GB" baseline="0" dirty="0" smtClean="0"/>
              <a:t> focused their business model for value creation using the capitals concept.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33</a:t>
            </a:fld>
            <a:endParaRPr lang="en-GB"/>
          </a:p>
        </p:txBody>
      </p:sp>
    </p:spTree>
    <p:extLst>
      <p:ext uri="{BB962C8B-B14F-4D97-AF65-F5344CB8AC3E}">
        <p14:creationId xmlns:p14="http://schemas.microsoft.com/office/powerpoint/2010/main" val="2801224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Similar to the Framework’s ‘Octopus’ shaped diagram</a:t>
            </a:r>
            <a:r>
              <a:rPr lang="en-GB" baseline="0" dirty="0" smtClean="0"/>
              <a:t>, on the left, Lawson have demonstrated the capitals that go into Lawson’s Value Creation Cycle, in the centre, the strategy and vision of the business, and on the right hand side the Capital outcomes.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34</a:t>
            </a:fld>
            <a:endParaRPr lang="en-GB"/>
          </a:p>
        </p:txBody>
      </p:sp>
    </p:spTree>
    <p:extLst>
      <p:ext uri="{BB962C8B-B14F-4D97-AF65-F5344CB8AC3E}">
        <p14:creationId xmlns:p14="http://schemas.microsoft.com/office/powerpoint/2010/main" val="320802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Sasol presents an evolution of their business model which concisely provides an overview of the process through which the business goes to generate the end products, all the way through to marketing. Key to this business model is the identification of key inputs – natural gas, coal and crude oil – and describing the process through which they are transformed. Interestingly, Sasol also identifies supporting elements which ‘sustain our integrated business model’ which included GHG emissions, water, new energy, corporate governance, innovation and research. By highlighting these aspects the reader is able to grasp not only the key processes but also the vital resources.</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35</a:t>
            </a:fld>
            <a:endParaRPr lang="en-GB"/>
          </a:p>
        </p:txBody>
      </p:sp>
    </p:spTree>
    <p:extLst>
      <p:ext uri="{BB962C8B-B14F-4D97-AF65-F5344CB8AC3E}">
        <p14:creationId xmlns:p14="http://schemas.microsoft.com/office/powerpoint/2010/main" val="1808232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 insight into</a:t>
            </a:r>
            <a:r>
              <a:rPr lang="en-GB" baseline="0" dirty="0" smtClean="0"/>
              <a:t> Sasol’s integrated value chain and business model – and what sets them apart.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36</a:t>
            </a:fld>
            <a:endParaRPr lang="en-GB"/>
          </a:p>
        </p:txBody>
      </p:sp>
    </p:spTree>
    <p:extLst>
      <p:ext uri="{BB962C8B-B14F-4D97-AF65-F5344CB8AC3E}">
        <p14:creationId xmlns:p14="http://schemas.microsoft.com/office/powerpoint/2010/main" val="877065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As part of The Crown Estate’s first Integrated Report, a concise and insightful narrative into how the business creates value is presented. This spread is integral to providing a rounded overview of the business, highlighting in particular what The Crown Estate does, where and how. The cycle through which value is created is outlined with a focus on how the business makes money, which gives the reader a clear sense of the economic contribution the business makes. Interestingly, emphasizing the focus which the business has on strategic partnerships and how the company contributes from a social, environmental and economic perspective helps to show the integrated nature of the business.</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37</a:t>
            </a:fld>
            <a:endParaRPr lang="en-GB"/>
          </a:p>
        </p:txBody>
      </p:sp>
    </p:spTree>
    <p:extLst>
      <p:ext uri="{BB962C8B-B14F-4D97-AF65-F5344CB8AC3E}">
        <p14:creationId xmlns:p14="http://schemas.microsoft.com/office/powerpoint/2010/main" val="1089282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Although this</a:t>
            </a:r>
            <a:r>
              <a:rPr lang="en-GB" baseline="0" dirty="0" smtClean="0"/>
              <a:t> diagram was not included in </a:t>
            </a:r>
            <a:r>
              <a:rPr lang="en-GB" baseline="0" dirty="0" err="1" smtClean="0"/>
              <a:t>Votorantim’s</a:t>
            </a:r>
            <a:r>
              <a:rPr lang="en-GB" baseline="0" dirty="0" smtClean="0"/>
              <a:t> Annual Report, they have separately published this diagram to demonstrates that the Annual Report focuses on Integrated Reporting.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38</a:t>
            </a:fld>
            <a:endParaRPr lang="en-GB"/>
          </a:p>
        </p:txBody>
      </p:sp>
    </p:spTree>
    <p:extLst>
      <p:ext uri="{BB962C8B-B14F-4D97-AF65-F5344CB8AC3E}">
        <p14:creationId xmlns:p14="http://schemas.microsoft.com/office/powerpoint/2010/main" val="4174551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 of ‘Risk and Opportunity’</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39</a:t>
            </a:fld>
            <a:endParaRPr lang="en-GB"/>
          </a:p>
        </p:txBody>
      </p:sp>
    </p:spTree>
    <p:extLst>
      <p:ext uri="{BB962C8B-B14F-4D97-AF65-F5344CB8AC3E}">
        <p14:creationId xmlns:p14="http://schemas.microsoft.com/office/powerpoint/2010/main" val="382930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Our long-term vision is a world in which integrated thinking is embedded within mainstream business practice in the public and private sectors, facilitated by &lt;IR&gt; as the corporate reporting norm. The cycle of integrated thinking and reporting, resulting in efficient and productive capital allocation, will act as forces for </a:t>
            </a:r>
            <a:r>
              <a:rPr lang="en-GB" sz="1200" b="1" i="0" u="none" strike="noStrike" kern="1200" baseline="0" dirty="0" smtClean="0">
                <a:solidFill>
                  <a:schemeClr val="tx1"/>
                </a:solidFill>
                <a:latin typeface="+mn-lt"/>
                <a:ea typeface="+mn-ea"/>
                <a:cs typeface="+mn-cs"/>
              </a:rPr>
              <a:t>financial stability </a:t>
            </a:r>
            <a:r>
              <a:rPr lang="en-GB" sz="1200" b="0" i="0" u="none" strike="noStrike" kern="1200" baseline="0" dirty="0" smtClean="0">
                <a:solidFill>
                  <a:schemeClr val="tx1"/>
                </a:solidFill>
                <a:latin typeface="+mn-lt"/>
                <a:ea typeface="+mn-ea"/>
                <a:cs typeface="+mn-cs"/>
              </a:rPr>
              <a:t>and </a:t>
            </a:r>
            <a:r>
              <a:rPr lang="en-GB" sz="1200" b="1" i="0" u="none" strike="noStrike" kern="1200" baseline="0" dirty="0" smtClean="0">
                <a:solidFill>
                  <a:schemeClr val="tx1"/>
                </a:solidFill>
                <a:latin typeface="+mn-lt"/>
                <a:ea typeface="+mn-ea"/>
                <a:cs typeface="+mn-cs"/>
              </a:rPr>
              <a:t>sustainability</a:t>
            </a:r>
            <a:r>
              <a:rPr lang="en-GB" sz="1200" b="0" i="0" u="none" strike="noStrike" kern="1200" baseline="0" dirty="0" smtClean="0">
                <a:solidFill>
                  <a:schemeClr val="tx1"/>
                </a:solidFill>
                <a:latin typeface="+mn-lt"/>
                <a:ea typeface="+mn-ea"/>
                <a:cs typeface="+mn-cs"/>
              </a:rPr>
              <a:t>. </a:t>
            </a:r>
            <a:endParaRPr lang="en-GB" sz="1000" dirty="0" smtClean="0">
              <a:solidFill>
                <a:srgbClr val="376092"/>
              </a:solidFill>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3623396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As Schiphol have identified in the Annual Report, they are dependent on what happens within and outside the aviation sector.  </a:t>
            </a:r>
          </a:p>
          <a:p>
            <a:r>
              <a:rPr lang="en-GB" sz="1200" b="0" i="0" kern="1200" dirty="0" smtClean="0">
                <a:solidFill>
                  <a:schemeClr val="tx1"/>
                </a:solidFill>
                <a:effectLst/>
                <a:latin typeface="+mn-lt"/>
                <a:ea typeface="+mn-ea"/>
                <a:cs typeface="+mn-cs"/>
              </a:rPr>
              <a:t>The 10 main risks, have been identified by the Management Board and Supervisory Board and are broken down into 4 categories - Strategic, Operational, Financial, and Compliance. For each risk, Schiphol have concisely described the risk and identified the control measures.</a:t>
            </a:r>
          </a:p>
          <a:p>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40</a:t>
            </a:fld>
            <a:endParaRPr lang="en-GB"/>
          </a:p>
        </p:txBody>
      </p:sp>
    </p:spTree>
    <p:extLst>
      <p:ext uri="{BB962C8B-B14F-4D97-AF65-F5344CB8AC3E}">
        <p14:creationId xmlns:p14="http://schemas.microsoft.com/office/powerpoint/2010/main" val="2456104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To improve transparency on how changes in the environment impact the company, Schiphol have carried out a sensitivity analysis on key value drivers. Each value driver (e.g. number of passengers, operating costs) is linked to one or more of the 10 main risks, and shows the impact on total revenue or operating result of a 1% +/- change. </a:t>
            </a:r>
          </a:p>
          <a:p>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41</a:t>
            </a:fld>
            <a:endParaRPr lang="en-GB"/>
          </a:p>
        </p:txBody>
      </p:sp>
    </p:spTree>
    <p:extLst>
      <p:ext uri="{BB962C8B-B14F-4D97-AF65-F5344CB8AC3E}">
        <p14:creationId xmlns:p14="http://schemas.microsoft.com/office/powerpoint/2010/main" val="1738138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 of Strategy</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42</a:t>
            </a:fld>
            <a:endParaRPr lang="en-GB"/>
          </a:p>
        </p:txBody>
      </p:sp>
    </p:spTree>
    <p:extLst>
      <p:ext uri="{BB962C8B-B14F-4D97-AF65-F5344CB8AC3E}">
        <p14:creationId xmlns:p14="http://schemas.microsoft.com/office/powerpoint/2010/main" val="3605017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Zealand Post Group have identified 6 key strategic</a:t>
            </a:r>
            <a:r>
              <a:rPr lang="en-GB" baseline="0" dirty="0" smtClean="0"/>
              <a:t> focuses for value creation ranging from detailing its development plans; how to retain customers through good customer experiences; ensuring the internal structure is positioned to offer the most efficient and profitable outcome for the Group, and meeting changing customer needs through updating digital services.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43</a:t>
            </a:fld>
            <a:endParaRPr lang="en-GB"/>
          </a:p>
        </p:txBody>
      </p:sp>
    </p:spTree>
    <p:extLst>
      <p:ext uri="{BB962C8B-B14F-4D97-AF65-F5344CB8AC3E}">
        <p14:creationId xmlns:p14="http://schemas.microsoft.com/office/powerpoint/2010/main" val="1106805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Gold Fields presents a stakeholder engagement section which provides additional depth in connectivity. After initially identifying the key stakeholders, a matrix is introduced whereupon the identified stakeholders are overlaid with the strategic elements of the business. For each group, the stakeholder risk/opportunity is identified along with the related key measures. The performance for this measure is then outlined for the past two years, followed by the plans for 2013.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44</a:t>
            </a:fld>
            <a:endParaRPr lang="en-GB"/>
          </a:p>
        </p:txBody>
      </p:sp>
    </p:spTree>
    <p:extLst>
      <p:ext uri="{BB962C8B-B14F-4D97-AF65-F5344CB8AC3E}">
        <p14:creationId xmlns:p14="http://schemas.microsoft.com/office/powerpoint/2010/main" val="1504649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Within these plans, clear links to other areas of the Report are provided to allow the reader to navigate through the rest of the Report. The final and perhaps most unique feature of the matrix is the link to remuneration. For each strategic requirement, the percentage of executive pay which is reliant on the strategic elements is included to provide a clear line of sight between company strategy, stakeholders, performance and executive rewards.</a:t>
            </a:r>
            <a:endParaRPr lang="en-GB" dirty="0" smtClean="0"/>
          </a:p>
          <a:p>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45</a:t>
            </a:fld>
            <a:endParaRPr lang="en-GB"/>
          </a:p>
        </p:txBody>
      </p:sp>
    </p:spTree>
    <p:extLst>
      <p:ext uri="{BB962C8B-B14F-4D97-AF65-F5344CB8AC3E}">
        <p14:creationId xmlns:p14="http://schemas.microsoft.com/office/powerpoint/2010/main" val="2983688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 of ‘Performance’</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46</a:t>
            </a:fld>
            <a:endParaRPr lang="en-GB"/>
          </a:p>
        </p:txBody>
      </p:sp>
    </p:spTree>
    <p:extLst>
      <p:ext uri="{BB962C8B-B14F-4D97-AF65-F5344CB8AC3E}">
        <p14:creationId xmlns:p14="http://schemas.microsoft.com/office/powerpoint/2010/main" val="1848115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Under the headings ‘past’, ‘present’ and ‘future’ </a:t>
            </a:r>
            <a:r>
              <a:rPr lang="en-GB" sz="1200" b="0" i="0" kern="1200" dirty="0" err="1" smtClean="0">
                <a:solidFill>
                  <a:schemeClr val="tx1"/>
                </a:solidFill>
                <a:effectLst/>
                <a:latin typeface="+mn-lt"/>
                <a:ea typeface="+mn-ea"/>
                <a:cs typeface="+mn-cs"/>
              </a:rPr>
              <a:t>Stockland</a:t>
            </a:r>
            <a:r>
              <a:rPr lang="en-GB" sz="1200" b="0" i="0" kern="1200" dirty="0" smtClean="0">
                <a:solidFill>
                  <a:schemeClr val="tx1"/>
                </a:solidFill>
                <a:effectLst/>
                <a:latin typeface="+mn-lt"/>
                <a:ea typeface="+mn-ea"/>
                <a:cs typeface="+mn-cs"/>
              </a:rPr>
              <a:t> reviews what the company committed to in the prior year, before identifying exactly what progress was made. Using icons, the at-a-glance reader is able to grasp whether the objectives have been achieved, are on-going or have been converted into a priority for the coming year. This is followed with a column which outlines the priorities for the upcoming year. This summary is supplemented with a detailed narrative on performance and insightful case studies which highlights key achievements from the year.</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47</a:t>
            </a:fld>
            <a:endParaRPr lang="en-GB"/>
          </a:p>
        </p:txBody>
      </p:sp>
    </p:spTree>
    <p:extLst>
      <p:ext uri="{BB962C8B-B14F-4D97-AF65-F5344CB8AC3E}">
        <p14:creationId xmlns:p14="http://schemas.microsoft.com/office/powerpoint/2010/main" val="4186455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Demonstrating a clear balance between both financial and non-financial measures, </a:t>
            </a:r>
            <a:r>
              <a:rPr lang="en-GB" sz="1200" b="0" i="0" kern="1200" dirty="0" err="1" smtClean="0">
                <a:solidFill>
                  <a:schemeClr val="tx1"/>
                </a:solidFill>
                <a:effectLst/>
                <a:latin typeface="+mn-lt"/>
                <a:ea typeface="+mn-ea"/>
                <a:cs typeface="+mn-cs"/>
              </a:rPr>
              <a:t>Nedbank</a:t>
            </a:r>
            <a:r>
              <a:rPr lang="en-GB" sz="1200" b="0" i="0" kern="1200" dirty="0" smtClean="0">
                <a:solidFill>
                  <a:schemeClr val="tx1"/>
                </a:solidFill>
                <a:effectLst/>
                <a:latin typeface="+mn-lt"/>
                <a:ea typeface="+mn-ea"/>
                <a:cs typeface="+mn-cs"/>
              </a:rPr>
              <a:t> presents the 2012 highlights side-by-side in the opening pages of the Report. </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48</a:t>
            </a:fld>
            <a:endParaRPr lang="en-GB"/>
          </a:p>
        </p:txBody>
      </p:sp>
    </p:spTree>
    <p:extLst>
      <p:ext uri="{BB962C8B-B14F-4D97-AF65-F5344CB8AC3E}">
        <p14:creationId xmlns:p14="http://schemas.microsoft.com/office/powerpoint/2010/main" val="108734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Interestingly, the non-financial highlights are split by key stakeholder groups with clear page references to further information. The use of icons to represent the different stakeholder groups is introduced here and these icons are then used throughout the Report to indicate relevant information for the stakeholder groups.</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49</a:t>
            </a:fld>
            <a:endParaRPr lang="en-GB"/>
          </a:p>
        </p:txBody>
      </p:sp>
    </p:spTree>
    <p:extLst>
      <p:ext uri="{BB962C8B-B14F-4D97-AF65-F5344CB8AC3E}">
        <p14:creationId xmlns:p14="http://schemas.microsoft.com/office/powerpoint/2010/main" val="107651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Arial" pitchFamily="34" charset="0"/>
              <a:buNone/>
            </a:pPr>
            <a:endParaRPr lang="en-GB" sz="1000" dirty="0" smtClean="0">
              <a:solidFill>
                <a:srgbClr val="FF0000"/>
              </a:solidFill>
              <a:latin typeface="Arial Narrow" pitchFamily="34" charset="0"/>
            </a:endParaRPr>
          </a:p>
        </p:txBody>
      </p:sp>
      <p:sp>
        <p:nvSpPr>
          <p:cNvPr id="4" name="Slide Number Placeholder 3"/>
          <p:cNvSpPr>
            <a:spLocks noGrp="1"/>
          </p:cNvSpPr>
          <p:nvPr>
            <p:ph type="sldNum" sz="quarter" idx="10"/>
          </p:nvPr>
        </p:nvSpPr>
        <p:spPr/>
        <p:txBody>
          <a:bodyPr/>
          <a:lstStyle/>
          <a:p>
            <a:fld id="{E3C39990-7729-4B5E-96EC-26E316A4E4C5}" type="slidenum">
              <a:rPr lang="en-GB" smtClean="0"/>
              <a:pPr/>
              <a:t>5</a:t>
            </a:fld>
            <a:endParaRPr lang="en-GB"/>
          </a:p>
        </p:txBody>
      </p:sp>
    </p:spTree>
    <p:extLst>
      <p:ext uri="{BB962C8B-B14F-4D97-AF65-F5344CB8AC3E}">
        <p14:creationId xmlns:p14="http://schemas.microsoft.com/office/powerpoint/2010/main" val="3623396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Emerging demonstrations</a:t>
            </a:r>
            <a:r>
              <a:rPr lang="en-GB" baseline="0" dirty="0" smtClean="0"/>
              <a:t> of ‘Outlook’</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50</a:t>
            </a:fld>
            <a:endParaRPr lang="en-GB"/>
          </a:p>
        </p:txBody>
      </p:sp>
    </p:spTree>
    <p:extLst>
      <p:ext uri="{BB962C8B-B14F-4D97-AF65-F5344CB8AC3E}">
        <p14:creationId xmlns:p14="http://schemas.microsoft.com/office/powerpoint/2010/main" val="1152874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ARM Holdings provides a comprehensive yet concise insight into the semi-conductor business and the way in which ARM Holdings fits within the industry.</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51</a:t>
            </a:fld>
            <a:endParaRPr lang="en-GB"/>
          </a:p>
        </p:txBody>
      </p:sp>
    </p:spTree>
    <p:extLst>
      <p:ext uri="{BB962C8B-B14F-4D97-AF65-F5344CB8AC3E}">
        <p14:creationId xmlns:p14="http://schemas.microsoft.com/office/powerpoint/2010/main" val="735398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 Interestingly the market discussion, which examines key macro-economic trends and industry specific trends, is split into two sections; ‘where the market is now’ and ‘where the market is heading’. In an accessible and understandable way ARM Holdings provides the reader with a great deal of information on a complex industry, while examining the current state of the market and its evolution in the future.</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52</a:t>
            </a:fld>
            <a:endParaRPr lang="en-GB"/>
          </a:p>
        </p:txBody>
      </p:sp>
    </p:spTree>
    <p:extLst>
      <p:ext uri="{BB962C8B-B14F-4D97-AF65-F5344CB8AC3E}">
        <p14:creationId xmlns:p14="http://schemas.microsoft.com/office/powerpoint/2010/main" val="3706594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Novo Nordisk provides specific forward looking financial information on sales growth, operating profit growth and cash flow for the upcoming year. Discussion of each measure centres on the assumptions being made by the company and also highlights the uncertainties they might face in achieving these goals.</a:t>
            </a:r>
            <a:endParaRPr lang="en-GB" dirty="0"/>
          </a:p>
        </p:txBody>
      </p:sp>
      <p:sp>
        <p:nvSpPr>
          <p:cNvPr id="4" name="Slide Number Placeholder 3"/>
          <p:cNvSpPr>
            <a:spLocks noGrp="1"/>
          </p:cNvSpPr>
          <p:nvPr>
            <p:ph type="sldNum" sz="quarter" idx="10"/>
          </p:nvPr>
        </p:nvSpPr>
        <p:spPr/>
        <p:txBody>
          <a:bodyPr/>
          <a:lstStyle/>
          <a:p>
            <a:fld id="{12608280-3402-42C9-AAC0-F06C5CED95F6}" type="slidenum">
              <a:rPr lang="en-GB" smtClean="0"/>
              <a:t>53</a:t>
            </a:fld>
            <a:endParaRPr lang="en-GB"/>
          </a:p>
        </p:txBody>
      </p:sp>
    </p:spTree>
    <p:extLst>
      <p:ext uri="{BB962C8B-B14F-4D97-AF65-F5344CB8AC3E}">
        <p14:creationId xmlns:p14="http://schemas.microsoft.com/office/powerpoint/2010/main" val="954330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IIRC has the following resources: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Emerging &lt;IR&gt; Database is a tool for displaying the</a:t>
            </a:r>
            <a:r>
              <a:rPr lang="en-GB" baseline="0" dirty="0" smtClean="0"/>
              <a:t> new and exciting ways in which the Guiding Principles and Content Elements of &lt;IR&gt; are beginning to be applied.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smtClean="0"/>
              <a:t>The IIRC Pilot Programme Yearbooks </a:t>
            </a:r>
            <a:r>
              <a:rPr lang="en-GB" sz="1200" b="0" i="0" kern="1200" dirty="0" smtClean="0">
                <a:solidFill>
                  <a:schemeClr val="tx1"/>
                </a:solidFill>
                <a:effectLst/>
                <a:latin typeface="+mn-lt"/>
                <a:ea typeface="+mn-ea"/>
                <a:cs typeface="+mn-cs"/>
              </a:rPr>
              <a:t>detail the journeys of the IIRC Pilot Programme businesses and investors as they work towards &lt;IR&gt;. It describes how businesses are connecting departments, and developing their strategies for longer term value creation</a:t>
            </a:r>
            <a:r>
              <a:rPr lang="en-GB" sz="1200" b="0" i="0" kern="1200" dirty="0" smtClean="0">
                <a:solidFill>
                  <a:schemeClr val="tx1"/>
                </a:solidFill>
                <a:effectLst/>
                <a:latin typeface="+mn-lt"/>
                <a:ea typeface="+mn-ea"/>
                <a:cs typeface="+mn-cs"/>
              </a:rPr>
              <a:t>.</a:t>
            </a:r>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EC1EF2-A105-42E8-A4B3-47355EDFD3C3}" type="slidenum">
              <a:rPr lang="en-GB" smtClean="0"/>
              <a:t>54</a:t>
            </a:fld>
            <a:endParaRPr lang="en-GB"/>
          </a:p>
        </p:txBody>
      </p:sp>
    </p:spTree>
    <p:extLst>
      <p:ext uri="{BB962C8B-B14F-4D97-AF65-F5344CB8AC3E}">
        <p14:creationId xmlns:p14="http://schemas.microsoft.com/office/powerpoint/2010/main" val="70689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E3C39990-7729-4B5E-96EC-26E316A4E4C5}" type="slidenum">
              <a:rPr lang="en-GB" smtClean="0">
                <a:solidFill>
                  <a:prstClr val="black"/>
                </a:solidFill>
              </a:rPr>
              <a:pPr/>
              <a:t>55</a:t>
            </a:fld>
            <a:endParaRPr lang="en-GB">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a:t>
            </a:r>
            <a:r>
              <a:rPr lang="en-GB" sz="1200" kern="1200" baseline="0" dirty="0" smtClean="0">
                <a:solidFill>
                  <a:schemeClr val="tx1"/>
                </a:solidFill>
                <a:effectLst/>
                <a:latin typeface="+mn-lt"/>
                <a:ea typeface="+mn-ea"/>
                <a:cs typeface="+mn-cs"/>
              </a:rPr>
              <a:t> key </a:t>
            </a:r>
            <a:r>
              <a:rPr lang="en-GB" sz="1200" kern="1200" dirty="0" smtClean="0">
                <a:solidFill>
                  <a:schemeClr val="tx1"/>
                </a:solidFill>
                <a:effectLst/>
                <a:latin typeface="+mn-lt"/>
                <a:ea typeface="+mn-ea"/>
                <a:cs typeface="+mn-cs"/>
              </a:rPr>
              <a:t>messages for ‘why &lt;IR&gt;’ are outlined in this slide.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From a Macro perspective the need for &lt;IR&gt; stems from the need for financial stability</a:t>
            </a:r>
            <a:r>
              <a:rPr lang="en-GB" sz="1200" kern="1200" baseline="0" dirty="0" smtClean="0">
                <a:solidFill>
                  <a:schemeClr val="tx1"/>
                </a:solidFill>
                <a:effectLst/>
                <a:latin typeface="+mn-lt"/>
                <a:ea typeface="+mn-ea"/>
                <a:cs typeface="+mn-cs"/>
              </a:rPr>
              <a:t> and</a:t>
            </a:r>
            <a:r>
              <a:rPr lang="en-GB" sz="1200" kern="1200" dirty="0" smtClean="0">
                <a:solidFill>
                  <a:schemeClr val="tx1"/>
                </a:solidFill>
                <a:effectLst/>
                <a:latin typeface="+mn-lt"/>
                <a:ea typeface="+mn-ea"/>
                <a:cs typeface="+mn-cs"/>
              </a:rPr>
              <a:t> sustainability.</a:t>
            </a:r>
          </a:p>
          <a:p>
            <a:endParaRPr lang="en-GB"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The world must challenge the orthodox thinking and behaviour which made instability and short-termism features of the global economy. Institutions, policies and frameworks that build </a:t>
            </a:r>
            <a:r>
              <a:rPr lang="en-GB" sz="1200" b="1" i="0" u="none" strike="noStrike" kern="1200" baseline="0" dirty="0" smtClean="0">
                <a:solidFill>
                  <a:schemeClr val="tx1"/>
                </a:solidFill>
                <a:latin typeface="+mn-lt"/>
                <a:ea typeface="+mn-ea"/>
                <a:cs typeface="+mn-cs"/>
              </a:rPr>
              <a:t>financial stability </a:t>
            </a:r>
            <a:r>
              <a:rPr lang="en-GB" sz="1200" b="0" i="0" u="none" strike="noStrike" kern="1200" baseline="0" dirty="0" smtClean="0">
                <a:solidFill>
                  <a:schemeClr val="tx1"/>
                </a:solidFill>
                <a:latin typeface="+mn-lt"/>
                <a:ea typeface="+mn-ea"/>
                <a:cs typeface="+mn-cs"/>
              </a:rPr>
              <a:t>and promote </a:t>
            </a:r>
            <a:r>
              <a:rPr lang="en-GB" sz="1200" b="1" i="0" u="none" strike="noStrike" kern="1200" baseline="0" dirty="0" smtClean="0">
                <a:solidFill>
                  <a:schemeClr val="tx1"/>
                </a:solidFill>
                <a:latin typeface="+mn-lt"/>
                <a:ea typeface="+mn-ea"/>
                <a:cs typeface="+mn-cs"/>
              </a:rPr>
              <a:t>sustainability </a:t>
            </a:r>
            <a:r>
              <a:rPr lang="en-GB" sz="1200" b="0" i="0" u="none" strike="noStrike" kern="1200" baseline="0" dirty="0" smtClean="0">
                <a:solidFill>
                  <a:schemeClr val="tx1"/>
                </a:solidFill>
                <a:latin typeface="+mn-lt"/>
                <a:ea typeface="+mn-ea"/>
                <a:cs typeface="+mn-cs"/>
              </a:rPr>
              <a:t>have never been more important as the economy, society and environment all adapt to a “new normal” of volatility. </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The IIRC offers a framework that provides businesses with the means to make a clear and simple transition to this new way of thinking and behaving, creating the impetus for Integrated Reporting, which results in tangible internal and external benefits that drive momentum for further change within the business. </a:t>
            </a:r>
          </a:p>
          <a:p>
            <a:pPr marL="628650" lvl="1"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We live in an information age where demand for more disclosure is increasing. &lt;IR&gt; seeks to put the calls for greater transparency in context - providing a filter that enables the production of concise, decision-useful information required by providers of financial capital. </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GB" sz="1200" kern="1200" dirty="0" smtClean="0">
                <a:solidFill>
                  <a:schemeClr val="tx1"/>
                </a:solidFill>
                <a:effectLst/>
                <a:latin typeface="+mn-lt"/>
                <a:ea typeface="+mn-ea"/>
                <a:cs typeface="+mn-cs"/>
              </a:rPr>
              <a:t>This enhanced communication between businesses and investors, will lead to</a:t>
            </a:r>
            <a:r>
              <a:rPr lang="en-GB" sz="1200" kern="1200" baseline="0" dirty="0" smtClean="0">
                <a:solidFill>
                  <a:schemeClr val="tx1"/>
                </a:solidFill>
                <a:effectLst/>
                <a:latin typeface="+mn-lt"/>
                <a:ea typeface="+mn-ea"/>
                <a:cs typeface="+mn-cs"/>
              </a:rPr>
              <a:t> allocation of </a:t>
            </a:r>
            <a:r>
              <a:rPr lang="en-GB" sz="1200" kern="1200" dirty="0" smtClean="0">
                <a:solidFill>
                  <a:schemeClr val="tx1"/>
                </a:solidFill>
                <a:effectLst/>
                <a:latin typeface="+mn-lt"/>
                <a:ea typeface="+mn-ea"/>
                <a:cs typeface="+mn-cs"/>
              </a:rPr>
              <a:t>financial capital to businesses that can demonstrate the ability to create value in the short,</a:t>
            </a:r>
            <a:r>
              <a:rPr lang="en-GB" sz="1200" kern="1200" baseline="0" dirty="0" smtClean="0">
                <a:solidFill>
                  <a:schemeClr val="tx1"/>
                </a:solidFill>
                <a:effectLst/>
                <a:latin typeface="+mn-lt"/>
                <a:ea typeface="+mn-ea"/>
                <a:cs typeface="+mn-cs"/>
              </a:rPr>
              <a:t> medium and long term. This will result in </a:t>
            </a:r>
            <a:r>
              <a:rPr lang="en-GB" sz="1200" kern="1200" dirty="0" smtClean="0">
                <a:solidFill>
                  <a:schemeClr val="tx1"/>
                </a:solidFill>
                <a:effectLst/>
                <a:latin typeface="+mn-lt"/>
                <a:ea typeface="+mn-ea"/>
                <a:cs typeface="+mn-cs"/>
              </a:rPr>
              <a:t>investors having a better understanding of the businesses they invest in and thus the wherewithal to make longer-term investments with reduced risk. </a:t>
            </a:r>
          </a:p>
          <a:p>
            <a:pPr marL="171450" lvl="0" indent="-171450">
              <a:buFont typeface="Arial" pitchFamily="34" charset="0"/>
              <a:buChar char="•"/>
            </a:pP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practical terms:</a:t>
            </a:r>
          </a:p>
          <a:p>
            <a:endParaRPr lang="en-GB" sz="1200" kern="1200" dirty="0" smtClean="0">
              <a:solidFill>
                <a:schemeClr val="tx1"/>
              </a:solidFill>
              <a:effectLst/>
              <a:latin typeface="+mn-lt"/>
              <a:ea typeface="+mn-ea"/>
              <a:cs typeface="+mn-cs"/>
            </a:endParaRPr>
          </a:p>
          <a:p>
            <a:pPr marL="171450" indent="-171450">
              <a:buFont typeface="Arial" pitchFamily="34" charset="0"/>
              <a:buChar char="•"/>
            </a:pPr>
            <a:r>
              <a:rPr lang="en-GB" sz="1200" b="0" i="0" kern="1200" dirty="0" smtClean="0">
                <a:solidFill>
                  <a:schemeClr val="tx1"/>
                </a:solidFill>
                <a:effectLst/>
                <a:latin typeface="+mn-lt"/>
                <a:ea typeface="+mn-ea"/>
                <a:cs typeface="+mn-cs"/>
              </a:rPr>
              <a:t>A wide range of factors determine the value of an organization – some of these are easy to account for in financial statements, like cash, debtors, inventory, land, machinery, buildings, etc.  But many are not (e.g. employee loyalty and motivation, “free” natural resources, and relationships with customers, suppliers, business partners, and local communities). A business’ value is not determined just by the assets recorded in its balance sheet, but also by these other forms of capital.  &lt;IR&gt; focuses on all the capitals a business uses and affects and how they in turn affect its ability to create value in the short, medium and long term.</a:t>
            </a:r>
          </a:p>
          <a:p>
            <a:pPr marL="171450" indent="-171450">
              <a:buFont typeface="Arial" pitchFamily="34" charset="0"/>
              <a:buChar char="•"/>
            </a:pPr>
            <a:r>
              <a:rPr lang="en-GB" sz="1200" b="0" i="0" kern="1200" dirty="0" smtClean="0">
                <a:solidFill>
                  <a:schemeClr val="tx1"/>
                </a:solidFill>
                <a:effectLst/>
                <a:latin typeface="+mn-lt"/>
                <a:ea typeface="+mn-ea"/>
                <a:cs typeface="+mn-cs"/>
              </a:rPr>
              <a:t> &lt;IR&gt; c</a:t>
            </a:r>
            <a:r>
              <a:rPr lang="en-GB" sz="1200" kern="1200" dirty="0" smtClean="0">
                <a:solidFill>
                  <a:schemeClr val="tx1"/>
                </a:solidFill>
                <a:effectLst/>
                <a:latin typeface="+mn-lt"/>
                <a:ea typeface="+mn-ea"/>
                <a:cs typeface="+mn-cs"/>
              </a:rPr>
              <a:t>orrects the imbalance of current reporting.  Currently, reporting primarily</a:t>
            </a:r>
            <a:r>
              <a:rPr lang="en-GB" sz="1200" kern="1200" baseline="0" dirty="0" smtClean="0">
                <a:solidFill>
                  <a:schemeClr val="tx1"/>
                </a:solidFill>
                <a:effectLst/>
                <a:latin typeface="+mn-lt"/>
                <a:ea typeface="+mn-ea"/>
                <a:cs typeface="+mn-cs"/>
              </a:rPr>
              <a:t> focuses on past performance. &lt;IR&gt; shifts the focus towards strategy and future orientation – reflecting a business’ value and strategic plans. This means investors have the information they need to get a clear picture of value creation over time. </a:t>
            </a:r>
          </a:p>
          <a:p>
            <a:pPr marL="171450" indent="-171450">
              <a:buFont typeface="Arial" pitchFamily="34" charset="0"/>
              <a:buChar char="•"/>
            </a:pPr>
            <a:r>
              <a:rPr lang="en-GB" sz="1200" kern="1200" baseline="0" dirty="0" smtClean="0">
                <a:solidFill>
                  <a:schemeClr val="tx1"/>
                </a:solidFill>
                <a:effectLst/>
                <a:latin typeface="+mn-lt"/>
                <a:ea typeface="+mn-ea"/>
                <a:cs typeface="+mn-cs"/>
              </a:rPr>
              <a:t>Information is the lifeblood of capital markets; and the volume of today’s corporate reports demonstrates that businesses are providing this information. Yet what &lt;IR&gt; provides is clarity of information: a reduction in volume. This leads to transparency with a purpose – the purpose to transform the behaviour of both businesses and investors. </a:t>
            </a:r>
            <a:endParaRPr lang="en-GB"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Integrated Reporting takes into account the connectivity and interdependencies between the range of factors that affect an organization’s ability to create value over time. </a:t>
            </a:r>
          </a:p>
          <a:p>
            <a:pPr marL="171450" lvl="0" indent="-171450">
              <a:buFont typeface="Arial" pitchFamily="34" charset="0"/>
              <a:buChar char="•"/>
            </a:pPr>
            <a:r>
              <a:rPr lang="en-GB" sz="1200" kern="1200" dirty="0" smtClean="0">
                <a:solidFill>
                  <a:schemeClr val="tx1"/>
                </a:solidFill>
                <a:effectLst/>
                <a:latin typeface="+mn-lt"/>
                <a:ea typeface="+mn-ea"/>
                <a:cs typeface="+mn-cs"/>
              </a:rPr>
              <a:t>The IIRC does not aim to increase the reporting burden of an organization, but enable a business to bring more coherence and focus to their dialogue with stakeholders. </a:t>
            </a:r>
          </a:p>
          <a:p>
            <a:endParaRPr lang="en-GB" sz="1200" b="0" i="0" kern="1200" dirty="0" smtClean="0">
              <a:solidFill>
                <a:schemeClr val="tx1"/>
              </a:solidFill>
              <a:effectLst/>
              <a:latin typeface="+mn-lt"/>
              <a:ea typeface="+mn-ea"/>
              <a:cs typeface="+mn-cs"/>
            </a:endParaRPr>
          </a:p>
          <a:p>
            <a:endParaRPr lang="en-GB"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93073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mn-lt"/>
              </a:rPr>
              <a:t>Reports have become so long that the key messages are often lost. &lt;IR&gt; prompts</a:t>
            </a:r>
            <a:r>
              <a:rPr lang="en-GB" sz="1200" baseline="0" dirty="0" smtClean="0">
                <a:solidFill>
                  <a:schemeClr val="tx1"/>
                </a:solidFill>
                <a:latin typeface="+mn-lt"/>
              </a:rPr>
              <a:t> </a:t>
            </a:r>
            <a:r>
              <a:rPr lang="en-GB" sz="1200" dirty="0" smtClean="0">
                <a:solidFill>
                  <a:schemeClr val="tx1"/>
                </a:solidFill>
                <a:latin typeface="+mn-lt"/>
              </a:rPr>
              <a:t>clear and concise reporting in order to ensure important information is accessible.</a:t>
            </a:r>
            <a:r>
              <a:rPr lang="en-GB" sz="1200" baseline="0" dirty="0" smtClean="0">
                <a:solidFill>
                  <a:schemeClr val="tx1"/>
                </a:solidFill>
                <a:latin typeface="+mn-lt"/>
              </a:rPr>
              <a:t> &lt;IR&gt; is about better reporting – not more reporting. As this graph shows, in 2008, Prudential had far too much information! </a:t>
            </a:r>
            <a:endParaRPr lang="en-GB" sz="1200" baseline="0" dirty="0" smtClean="0">
              <a:latin typeface="+mn-lt"/>
            </a:endParaRPr>
          </a:p>
          <a:p>
            <a:endParaRPr lang="en-GB" sz="1200" dirty="0">
              <a:latin typeface="+mn-lt"/>
            </a:endParaRPr>
          </a:p>
        </p:txBody>
      </p:sp>
      <p:sp>
        <p:nvSpPr>
          <p:cNvPr id="4" name="Slide Number Placeholder 3"/>
          <p:cNvSpPr>
            <a:spLocks noGrp="1"/>
          </p:cNvSpPr>
          <p:nvPr>
            <p:ph type="sldNum" sz="quarter" idx="10"/>
          </p:nvPr>
        </p:nvSpPr>
        <p:spPr/>
        <p:txBody>
          <a:bodyPr/>
          <a:lstStyle/>
          <a:p>
            <a:fld id="{155C592F-C1A8-4DBD-90EC-D4CF1A55D36C}" type="slidenum">
              <a:rPr lang="en-GB" smtClean="0"/>
              <a:t>7</a:t>
            </a:fld>
            <a:endParaRPr lang="en-GB"/>
          </a:p>
        </p:txBody>
      </p:sp>
    </p:spTree>
    <p:extLst>
      <p:ext uri="{BB962C8B-B14F-4D97-AF65-F5344CB8AC3E}">
        <p14:creationId xmlns:p14="http://schemas.microsoft.com/office/powerpoint/2010/main" val="289511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smtClean="0">
                <a:solidFill>
                  <a:schemeClr val="tx1"/>
                </a:solidFill>
                <a:latin typeface="+mn-lt"/>
              </a:rPr>
              <a:t>-The Stand</a:t>
            </a:r>
            <a:r>
              <a:rPr lang="en-GB" sz="1200" b="0" baseline="0" dirty="0" smtClean="0">
                <a:solidFill>
                  <a:schemeClr val="tx1"/>
                </a:solidFill>
                <a:latin typeface="+mn-lt"/>
              </a:rPr>
              <a:t>ard &amp; Poor’s stock market index of the top 500 publically traded American companies. </a:t>
            </a:r>
          </a:p>
          <a:p>
            <a:endParaRPr lang="en-GB" sz="1200" b="0" baseline="0" dirty="0" smtClean="0">
              <a:solidFill>
                <a:schemeClr val="tx1"/>
              </a:solidFill>
              <a:latin typeface="+mn-lt"/>
            </a:endParaRPr>
          </a:p>
          <a:p>
            <a:r>
              <a:rPr lang="en-GB" sz="1200" b="0" baseline="0" dirty="0" smtClean="0">
                <a:solidFill>
                  <a:schemeClr val="tx1"/>
                </a:solidFill>
                <a:latin typeface="+mn-lt"/>
              </a:rPr>
              <a:t>-This graph demonstrates that:</a:t>
            </a:r>
          </a:p>
          <a:p>
            <a:endParaRPr lang="en-GB" sz="1200" b="0" baseline="0" dirty="0" smtClean="0">
              <a:solidFill>
                <a:schemeClr val="tx1"/>
              </a:solidFill>
              <a:latin typeface="+mn-lt"/>
            </a:endParaRPr>
          </a:p>
          <a:p>
            <a:r>
              <a:rPr lang="en-GB" sz="1200" b="0" baseline="0" dirty="0" smtClean="0">
                <a:solidFill>
                  <a:schemeClr val="tx1"/>
                </a:solidFill>
                <a:latin typeface="+mn-lt"/>
              </a:rPr>
              <a:t>-  In the 1970’s 80% of a company’s market value could be traced through to the tangible assets in the financial statements.</a:t>
            </a:r>
          </a:p>
          <a:p>
            <a:pPr marL="171450" indent="-171450">
              <a:buFontTx/>
              <a:buChar char="-"/>
            </a:pPr>
            <a:r>
              <a:rPr lang="en-GB" sz="1200" b="0" baseline="0" dirty="0" smtClean="0">
                <a:solidFill>
                  <a:schemeClr val="tx1"/>
                </a:solidFill>
                <a:latin typeface="+mn-lt"/>
              </a:rPr>
              <a:t>Today, only around 20% of a company’s market value can be accounted for by its financial and physical assets. </a:t>
            </a:r>
          </a:p>
          <a:p>
            <a:pPr marL="171450" indent="-171450">
              <a:buFontTx/>
              <a:buChar char="-"/>
            </a:pPr>
            <a:endParaRPr lang="en-GB" sz="1200" b="0" baseline="0" dirty="0" smtClean="0">
              <a:solidFill>
                <a:schemeClr val="tx1"/>
              </a:solidFill>
              <a:latin typeface="+mn-lt"/>
            </a:endParaRPr>
          </a:p>
          <a:p>
            <a:pPr marL="0" indent="0">
              <a:buFontTx/>
              <a:buNone/>
            </a:pPr>
            <a:r>
              <a:rPr lang="en-GB" sz="1200" b="0" baseline="0" dirty="0" smtClean="0">
                <a:solidFill>
                  <a:schemeClr val="tx1"/>
                </a:solidFill>
                <a:latin typeface="+mn-lt"/>
              </a:rPr>
              <a:t>Other factors, such as relationships, intellectual and human capital, make up an increasing proportion of a company’s value.  </a:t>
            </a:r>
          </a:p>
          <a:p>
            <a:pPr marL="0" indent="0">
              <a:buFontTx/>
              <a:buNone/>
            </a:pPr>
            <a:endParaRPr lang="en-GB" sz="1200" b="0" baseline="0" dirty="0" smtClean="0">
              <a:solidFill>
                <a:schemeClr val="tx1"/>
              </a:solidFill>
              <a:latin typeface="+mn-lt"/>
            </a:endParaRPr>
          </a:p>
          <a:p>
            <a:r>
              <a:rPr lang="en-GB" sz="1200" b="0" baseline="0" dirty="0" smtClean="0">
                <a:solidFill>
                  <a:schemeClr val="tx1"/>
                </a:solidFill>
                <a:latin typeface="+mn-lt"/>
              </a:rPr>
              <a:t>&lt;IR&gt; enables the clear and concise communication of value creation,  allowing investors to evaluate how all relevant capitals that a business uses and affects are incorporated.</a:t>
            </a:r>
          </a:p>
          <a:p>
            <a:endParaRPr lang="en-GB" sz="1200" b="0" baseline="0" dirty="0" smtClean="0">
              <a:solidFill>
                <a:schemeClr val="tx1"/>
              </a:solidFill>
              <a:latin typeface="+mn-lt"/>
            </a:endParaRPr>
          </a:p>
          <a:p>
            <a:r>
              <a:rPr lang="en-GB" sz="1200" b="0" i="0" kern="1200" dirty="0" smtClean="0">
                <a:solidFill>
                  <a:schemeClr val="tx1"/>
                </a:solidFill>
                <a:effectLst/>
                <a:latin typeface="+mn-lt"/>
                <a:ea typeface="+mn-ea"/>
                <a:cs typeface="+mn-cs"/>
              </a:rPr>
              <a:t>The IIRC is not trying to monetize everything</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(which is a common misperception), but rather is trying to ensure investors have the information they need to assess the ability of an organization to create value over time. </a:t>
            </a:r>
            <a:endParaRPr lang="en-GB" sz="1200" dirty="0">
              <a:solidFill>
                <a:schemeClr val="tx1"/>
              </a:solidFill>
              <a:latin typeface="+mn-lt"/>
            </a:endParaRPr>
          </a:p>
        </p:txBody>
      </p:sp>
    </p:spTree>
    <p:extLst>
      <p:ext uri="{BB962C8B-B14F-4D97-AF65-F5344CB8AC3E}">
        <p14:creationId xmlns:p14="http://schemas.microsoft.com/office/powerpoint/2010/main" val="3421566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baseline="0" dirty="0" smtClean="0">
                <a:solidFill>
                  <a:schemeClr val="tx1"/>
                </a:solidFill>
                <a:latin typeface="+mn-lt"/>
                <a:cs typeface="Arial" pitchFamily="34" charset="0"/>
              </a:rPr>
              <a:t>Part of what &lt;IR&gt; does is shift the focus to strategy and future orientation, rebalancing the current mismatch between what is reported and those factors that impact value. &lt;IR&gt; ensures issues central to value are getting the attention they deserve, enabling investors to have the information they need to get a clear picture of the long term. Currently capital markets compensate for not having this information by pricing in risks that may well be adequately managed. </a:t>
            </a:r>
            <a:endParaRPr lang="en-GB" sz="1200" b="0" dirty="0" smtClean="0">
              <a:solidFill>
                <a:schemeClr val="tx1"/>
              </a:solidFill>
              <a:latin typeface="+mn-lt"/>
              <a:cs typeface="Arial" pitchFamily="34" charset="0"/>
            </a:endParaRPr>
          </a:p>
        </p:txBody>
      </p:sp>
    </p:spTree>
    <p:extLst>
      <p:ext uri="{BB962C8B-B14F-4D97-AF65-F5344CB8AC3E}">
        <p14:creationId xmlns:p14="http://schemas.microsoft.com/office/powerpoint/2010/main" val="393908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1959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ontent: One">
    <p:spTree>
      <p:nvGrpSpPr>
        <p:cNvPr id="1" name=""/>
        <p:cNvGrpSpPr/>
        <p:nvPr/>
      </p:nvGrpSpPr>
      <p:grpSpPr>
        <a:xfrm>
          <a:off x="0" y="0"/>
          <a:ext cx="0" cy="0"/>
          <a:chOff x="0" y="0"/>
          <a:chExt cx="0" cy="0"/>
        </a:xfrm>
      </p:grpSpPr>
      <p:sp>
        <p:nvSpPr>
          <p:cNvPr id="4" name="TextBox 31"/>
          <p:cNvSpPr txBox="1">
            <a:spLocks noChangeArrowheads="1"/>
          </p:cNvSpPr>
          <p:nvPr/>
        </p:nvSpPr>
        <p:spPr bwMode="auto">
          <a:xfrm>
            <a:off x="533400" y="6477000"/>
            <a:ext cx="2590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i="1">
                <a:solidFill>
                  <a:schemeClr val="tx1"/>
                </a:solidFill>
                <a:latin typeface="Arial" charset="0"/>
                <a:ea typeface="ＭＳ Ｐゴシック" charset="0"/>
                <a:cs typeface="ＭＳ Ｐゴシック" charset="0"/>
              </a:defRPr>
            </a:lvl1pPr>
            <a:lvl2pPr marL="742950" indent="-285750" eaLnBrk="0" hangingPunct="0">
              <a:defRPr sz="2400" i="1">
                <a:solidFill>
                  <a:schemeClr val="tx1"/>
                </a:solidFill>
                <a:latin typeface="Arial" charset="0"/>
                <a:ea typeface="ＭＳ Ｐゴシック" charset="0"/>
              </a:defRPr>
            </a:lvl2pPr>
            <a:lvl3pPr marL="1143000" indent="-228600" eaLnBrk="0" hangingPunct="0">
              <a:defRPr sz="2400" i="1">
                <a:solidFill>
                  <a:schemeClr val="tx1"/>
                </a:solidFill>
                <a:latin typeface="Arial" charset="0"/>
                <a:ea typeface="ＭＳ Ｐゴシック" charset="0"/>
              </a:defRPr>
            </a:lvl3pPr>
            <a:lvl4pPr marL="1600200" indent="-228600" eaLnBrk="0" hangingPunct="0">
              <a:defRPr sz="2400" i="1">
                <a:solidFill>
                  <a:schemeClr val="tx1"/>
                </a:solidFill>
                <a:latin typeface="Arial" charset="0"/>
                <a:ea typeface="ＭＳ Ｐゴシック" charset="0"/>
              </a:defRPr>
            </a:lvl4pPr>
            <a:lvl5pPr marL="2057400" indent="-228600" eaLnBrk="0" hangingPunct="0">
              <a:defRPr sz="2400" i="1">
                <a:solidFill>
                  <a:schemeClr val="tx1"/>
                </a:solidFill>
                <a:latin typeface="Arial" charset="0"/>
                <a:ea typeface="ＭＳ Ｐゴシック" charset="0"/>
              </a:defRPr>
            </a:lvl5pPr>
            <a:lvl6pPr marL="2514600" indent="-228600" eaLnBrk="0" fontAlgn="base" hangingPunct="0">
              <a:spcBef>
                <a:spcPct val="0"/>
              </a:spcBef>
              <a:spcAft>
                <a:spcPct val="0"/>
              </a:spcAft>
              <a:defRPr sz="2400" i="1">
                <a:solidFill>
                  <a:schemeClr val="tx1"/>
                </a:solidFill>
                <a:latin typeface="Arial" charset="0"/>
                <a:ea typeface="ＭＳ Ｐゴシック" charset="0"/>
              </a:defRPr>
            </a:lvl6pPr>
            <a:lvl7pPr marL="2971800" indent="-228600" eaLnBrk="0" fontAlgn="base" hangingPunct="0">
              <a:spcBef>
                <a:spcPct val="0"/>
              </a:spcBef>
              <a:spcAft>
                <a:spcPct val="0"/>
              </a:spcAft>
              <a:defRPr sz="2400" i="1">
                <a:solidFill>
                  <a:schemeClr val="tx1"/>
                </a:solidFill>
                <a:latin typeface="Arial" charset="0"/>
                <a:ea typeface="ＭＳ Ｐゴシック" charset="0"/>
              </a:defRPr>
            </a:lvl7pPr>
            <a:lvl8pPr marL="3429000" indent="-228600" eaLnBrk="0" fontAlgn="base" hangingPunct="0">
              <a:spcBef>
                <a:spcPct val="0"/>
              </a:spcBef>
              <a:spcAft>
                <a:spcPct val="0"/>
              </a:spcAft>
              <a:defRPr sz="2400" i="1">
                <a:solidFill>
                  <a:schemeClr val="tx1"/>
                </a:solidFill>
                <a:latin typeface="Arial" charset="0"/>
                <a:ea typeface="ＭＳ Ｐゴシック" charset="0"/>
              </a:defRPr>
            </a:lvl8pPr>
            <a:lvl9pPr marL="3886200" indent="-228600" eaLnBrk="0" fontAlgn="base" hangingPunct="0">
              <a:spcBef>
                <a:spcPct val="0"/>
              </a:spcBef>
              <a:spcAft>
                <a:spcPct val="0"/>
              </a:spcAft>
              <a:defRPr sz="2400" i="1">
                <a:solidFill>
                  <a:schemeClr val="tx1"/>
                </a:solidFill>
                <a:latin typeface="Arial" charset="0"/>
                <a:ea typeface="ＭＳ Ｐゴシック" charset="0"/>
              </a:defRPr>
            </a:lvl9pPr>
          </a:lstStyle>
          <a:p>
            <a:pPr eaLnBrk="1" hangingPunct="1">
              <a:defRPr/>
            </a:pPr>
            <a:endParaRPr lang="en-GB" sz="1000" i="0" smtClean="0">
              <a:solidFill>
                <a:prstClr val="black"/>
              </a:solidFill>
              <a:latin typeface="Georgia" charset="0"/>
              <a:cs typeface="Arial" charset="0"/>
            </a:endParaRPr>
          </a:p>
        </p:txBody>
      </p:sp>
      <p:cxnSp>
        <p:nvCxnSpPr>
          <p:cNvPr id="5" name="Straight Connector 4"/>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17678774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7424671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Content: One">
    <p:spTree>
      <p:nvGrpSpPr>
        <p:cNvPr id="1" name=""/>
        <p:cNvGrpSpPr/>
        <p:nvPr/>
      </p:nvGrpSpPr>
      <p:grpSpPr>
        <a:xfrm>
          <a:off x="0" y="0"/>
          <a:ext cx="0" cy="0"/>
          <a:chOff x="0" y="0"/>
          <a:chExt cx="0" cy="0"/>
        </a:xfrm>
      </p:grpSpPr>
      <p:cxnSp>
        <p:nvCxnSpPr>
          <p:cNvPr id="3" name="Straight Connector 2"/>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104682351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cxnSp>
        <p:nvCxnSpPr>
          <p:cNvPr id="4" name="Straight Connector 3"/>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3616619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cxnSp>
        <p:nvCxnSpPr>
          <p:cNvPr id="8" name="Straight Connector 7"/>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28036407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29557429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3" name="Straight Connector 2"/>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112581976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38223568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cxnSp>
        <p:nvCxnSpPr>
          <p:cNvPr id="3" name="Straight Connector 2"/>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34231463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321336-60FD-4EFF-A958-5777AE5E56AF}" type="datetimeFigureOut">
              <a:rPr lang="en-GB" smtClean="0"/>
              <a:t>08/01/2014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9C29CC-84DA-4DF9-A1C7-84341235BCD5}" type="slidenum">
              <a:rPr lang="en-GB" smtClean="0"/>
              <a:t>‹#›</a:t>
            </a:fld>
            <a:endParaRPr lang="en-GB"/>
          </a:p>
        </p:txBody>
      </p:sp>
      <p:cxnSp>
        <p:nvCxnSpPr>
          <p:cNvPr id="7" name="Straight Connector 6"/>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215358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7" name="Straight Connector 6"/>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145206187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6321336-60FD-4EFF-A958-5777AE5E56AF}" type="datetimeFigureOut">
              <a:rPr lang="en-GB" smtClean="0"/>
              <a:t>08/01/2014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9C29CC-84DA-4DF9-A1C7-84341235BCD5}" type="slidenum">
              <a:rPr lang="en-GB" smtClean="0"/>
              <a:t>‹#›</a:t>
            </a:fld>
            <a:endParaRPr lang="en-GB"/>
          </a:p>
        </p:txBody>
      </p:sp>
      <p:cxnSp>
        <p:nvCxnSpPr>
          <p:cNvPr id="9" name="Straight Connector 8"/>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813858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cxnSp>
        <p:nvCxnSpPr>
          <p:cNvPr id="7" name="Straight Connector 6"/>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13011682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15589366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10" name="Straight Connector 9"/>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8955961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6" name="Straight Connector 5"/>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37283845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42849846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8" name="Straight Connector 7"/>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37270801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ontent: One">
    <p:spTree>
      <p:nvGrpSpPr>
        <p:cNvPr id="1" name=""/>
        <p:cNvGrpSpPr/>
        <p:nvPr/>
      </p:nvGrpSpPr>
      <p:grpSpPr>
        <a:xfrm>
          <a:off x="0" y="0"/>
          <a:ext cx="0" cy="0"/>
          <a:chOff x="0" y="0"/>
          <a:chExt cx="0" cy="0"/>
        </a:xfrm>
      </p:grpSpPr>
      <p:sp>
        <p:nvSpPr>
          <p:cNvPr id="4" name="TextBox 31"/>
          <p:cNvSpPr txBox="1">
            <a:spLocks noChangeArrowheads="1"/>
          </p:cNvSpPr>
          <p:nvPr/>
        </p:nvSpPr>
        <p:spPr bwMode="auto">
          <a:xfrm>
            <a:off x="533400" y="6477000"/>
            <a:ext cx="2590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i="1">
                <a:solidFill>
                  <a:schemeClr val="tx1"/>
                </a:solidFill>
                <a:latin typeface="Arial" charset="0"/>
                <a:ea typeface="ＭＳ Ｐゴシック" charset="0"/>
                <a:cs typeface="ＭＳ Ｐゴシック" charset="0"/>
              </a:defRPr>
            </a:lvl1pPr>
            <a:lvl2pPr marL="742950" indent="-285750" eaLnBrk="0" hangingPunct="0">
              <a:defRPr sz="2400" i="1">
                <a:solidFill>
                  <a:schemeClr val="tx1"/>
                </a:solidFill>
                <a:latin typeface="Arial" charset="0"/>
                <a:ea typeface="ＭＳ Ｐゴシック" charset="0"/>
              </a:defRPr>
            </a:lvl2pPr>
            <a:lvl3pPr marL="1143000" indent="-228600" eaLnBrk="0" hangingPunct="0">
              <a:defRPr sz="2400" i="1">
                <a:solidFill>
                  <a:schemeClr val="tx1"/>
                </a:solidFill>
                <a:latin typeface="Arial" charset="0"/>
                <a:ea typeface="ＭＳ Ｐゴシック" charset="0"/>
              </a:defRPr>
            </a:lvl3pPr>
            <a:lvl4pPr marL="1600200" indent="-228600" eaLnBrk="0" hangingPunct="0">
              <a:defRPr sz="2400" i="1">
                <a:solidFill>
                  <a:schemeClr val="tx1"/>
                </a:solidFill>
                <a:latin typeface="Arial" charset="0"/>
                <a:ea typeface="ＭＳ Ｐゴシック" charset="0"/>
              </a:defRPr>
            </a:lvl4pPr>
            <a:lvl5pPr marL="2057400" indent="-228600" eaLnBrk="0" hangingPunct="0">
              <a:defRPr sz="2400" i="1">
                <a:solidFill>
                  <a:schemeClr val="tx1"/>
                </a:solidFill>
                <a:latin typeface="Arial" charset="0"/>
                <a:ea typeface="ＭＳ Ｐゴシック" charset="0"/>
              </a:defRPr>
            </a:lvl5pPr>
            <a:lvl6pPr marL="2514600" indent="-228600" eaLnBrk="0" fontAlgn="base" hangingPunct="0">
              <a:spcBef>
                <a:spcPct val="0"/>
              </a:spcBef>
              <a:spcAft>
                <a:spcPct val="0"/>
              </a:spcAft>
              <a:defRPr sz="2400" i="1">
                <a:solidFill>
                  <a:schemeClr val="tx1"/>
                </a:solidFill>
                <a:latin typeface="Arial" charset="0"/>
                <a:ea typeface="ＭＳ Ｐゴシック" charset="0"/>
              </a:defRPr>
            </a:lvl6pPr>
            <a:lvl7pPr marL="2971800" indent="-228600" eaLnBrk="0" fontAlgn="base" hangingPunct="0">
              <a:spcBef>
                <a:spcPct val="0"/>
              </a:spcBef>
              <a:spcAft>
                <a:spcPct val="0"/>
              </a:spcAft>
              <a:defRPr sz="2400" i="1">
                <a:solidFill>
                  <a:schemeClr val="tx1"/>
                </a:solidFill>
                <a:latin typeface="Arial" charset="0"/>
                <a:ea typeface="ＭＳ Ｐゴシック" charset="0"/>
              </a:defRPr>
            </a:lvl7pPr>
            <a:lvl8pPr marL="3429000" indent="-228600" eaLnBrk="0" fontAlgn="base" hangingPunct="0">
              <a:spcBef>
                <a:spcPct val="0"/>
              </a:spcBef>
              <a:spcAft>
                <a:spcPct val="0"/>
              </a:spcAft>
              <a:defRPr sz="2400" i="1">
                <a:solidFill>
                  <a:schemeClr val="tx1"/>
                </a:solidFill>
                <a:latin typeface="Arial" charset="0"/>
                <a:ea typeface="ＭＳ Ｐゴシック" charset="0"/>
              </a:defRPr>
            </a:lvl8pPr>
            <a:lvl9pPr marL="3886200" indent="-228600" eaLnBrk="0" fontAlgn="base" hangingPunct="0">
              <a:spcBef>
                <a:spcPct val="0"/>
              </a:spcBef>
              <a:spcAft>
                <a:spcPct val="0"/>
              </a:spcAft>
              <a:defRPr sz="2400" i="1">
                <a:solidFill>
                  <a:schemeClr val="tx1"/>
                </a:solidFill>
                <a:latin typeface="Arial" charset="0"/>
                <a:ea typeface="ＭＳ Ｐゴシック" charset="0"/>
              </a:defRPr>
            </a:lvl9pPr>
          </a:lstStyle>
          <a:p>
            <a:pPr eaLnBrk="1" hangingPunct="1">
              <a:defRPr/>
            </a:pPr>
            <a:endParaRPr lang="en-GB" sz="1000" i="0" smtClean="0">
              <a:solidFill>
                <a:prstClr val="black"/>
              </a:solidFill>
              <a:latin typeface="Georgia" charset="0"/>
              <a:cs typeface="Arial" charset="0"/>
            </a:endParaRPr>
          </a:p>
        </p:txBody>
      </p:sp>
      <p:cxnSp>
        <p:nvCxnSpPr>
          <p:cNvPr id="5" name="Straight Connector 4"/>
          <p:cNvCxnSpPr/>
          <p:nvPr userDrawn="1"/>
        </p:nvCxnSpPr>
        <p:spPr>
          <a:xfrm>
            <a:off x="0" y="620688"/>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K:\Projects\IIRC\Production\Design\Logos\logo-colour.jpg"/>
          <p:cNvPicPr>
            <a:picLocks noChangeAspect="1"/>
          </p:cNvPicPr>
          <p:nvPr userDrawn="1"/>
        </p:nvPicPr>
        <p:blipFill>
          <a:blip r:embed="rId2" cstate="print"/>
          <a:srcRect/>
          <a:stretch>
            <a:fillRect/>
          </a:stretch>
        </p:blipFill>
        <p:spPr>
          <a:xfrm>
            <a:off x="6300192" y="141812"/>
            <a:ext cx="2746624" cy="277184"/>
          </a:xfrm>
          <a:prstGeom prst="rect">
            <a:avLst/>
          </a:prstGeom>
          <a:noFill/>
          <a:ln>
            <a:noFill/>
          </a:ln>
        </p:spPr>
      </p:pic>
    </p:spTree>
    <p:extLst>
      <p:ext uri="{BB962C8B-B14F-4D97-AF65-F5344CB8AC3E}">
        <p14:creationId xmlns:p14="http://schemas.microsoft.com/office/powerpoint/2010/main" val="4597866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A5761-1EE3-49C4-B7BC-3209EA49EC85}" type="datetimeFigureOut">
              <a:rPr lang="en-GB" smtClean="0"/>
              <a:t>08/01/2014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9EF87-FABE-49D8-9B96-DC5CFD9F93A4}" type="slidenum">
              <a:rPr lang="en-GB" smtClean="0"/>
              <a:t>‹#›</a:t>
            </a:fld>
            <a:endParaRPr lang="en-GB"/>
          </a:p>
        </p:txBody>
      </p:sp>
    </p:spTree>
    <p:extLst>
      <p:ext uri="{BB962C8B-B14F-4D97-AF65-F5344CB8AC3E}">
        <p14:creationId xmlns:p14="http://schemas.microsoft.com/office/powerpoint/2010/main" val="4027808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1.jpe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1.jpe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Juliet\Downloads\cit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2348880"/>
            <a:ext cx="4320480" cy="281975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Triangle 4"/>
          <p:cNvSpPr/>
          <p:nvPr/>
        </p:nvSpPr>
        <p:spPr>
          <a:xfrm rot="5400000">
            <a:off x="223358" y="-223355"/>
            <a:ext cx="5502565" cy="5949283"/>
          </a:xfrm>
          <a:prstGeom prst="rtTriangl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cs typeface="Verdana" panose="020B0604030504040204" pitchFamily="34" charset="0"/>
            </a:endParaRPr>
          </a:p>
        </p:txBody>
      </p:sp>
      <p:sp>
        <p:nvSpPr>
          <p:cNvPr id="6" name="Right Triangle 5"/>
          <p:cNvSpPr/>
          <p:nvPr/>
        </p:nvSpPr>
        <p:spPr>
          <a:xfrm rot="16200000">
            <a:off x="4463396" y="2177396"/>
            <a:ext cx="4572000" cy="4789209"/>
          </a:xfrm>
          <a:prstGeom prst="rtTriangl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cs typeface="Verdana" panose="020B0604030504040204" pitchFamily="34" charset="0"/>
            </a:endParaRPr>
          </a:p>
        </p:txBody>
      </p:sp>
      <p:pic>
        <p:nvPicPr>
          <p:cNvPr id="7" name="Picture 2" descr="C:\Users\Juliet\Downloads\Integrated-Reporting-WHITE-BL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5877272"/>
            <a:ext cx="2749302" cy="277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4944" y="404664"/>
            <a:ext cx="4752528" cy="1015663"/>
          </a:xfrm>
          <a:prstGeom prst="rect">
            <a:avLst/>
          </a:prstGeom>
          <a:noFill/>
        </p:spPr>
        <p:txBody>
          <a:bodyPr wrap="square" rtlCol="0">
            <a:spAutoFit/>
          </a:bodyPr>
          <a:lstStyle/>
          <a:p>
            <a:r>
              <a:rPr lang="en-GB"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International </a:t>
            </a:r>
          </a:p>
          <a:p>
            <a:r>
              <a:rPr lang="en-GB"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Integrated Reporting </a:t>
            </a:r>
          </a:p>
          <a:p>
            <a:r>
              <a:rPr lang="en-GB"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Council </a:t>
            </a:r>
            <a:endParaRPr lang="en-GB"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08202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5733256"/>
            <a:ext cx="8234036" cy="954107"/>
          </a:xfrm>
          <a:prstGeom prst="rect">
            <a:avLst/>
          </a:prstGeom>
          <a:noFill/>
        </p:spPr>
        <p:txBody>
          <a:bodyPr wrap="square" rtlCol="0">
            <a:spAutoFit/>
          </a:bodyPr>
          <a:lstStyle/>
          <a:p>
            <a:pPr algn="r"/>
            <a:r>
              <a:rPr lang="en-US" sz="1400" b="1"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Bob </a:t>
            </a:r>
            <a:r>
              <a:rPr lang="en-US" sz="1400" b="1" i="1" dirty="0" err="1"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Laux</a:t>
            </a:r>
            <a:endParaRPr lang="en-US" sz="1400" b="1"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algn="r"/>
            <a:r>
              <a:rPr lang="en-US" sz="1400" b="1"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b="1"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Senior Director of Financial Accounting and </a:t>
            </a:r>
            <a:r>
              <a:rPr lang="en-US" sz="1400" b="1"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Reporting </a:t>
            </a:r>
            <a:endParaRPr lang="en-US" sz="1400" b="1"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algn="r"/>
            <a:r>
              <a:rPr lang="en-US" sz="1400" b="1"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Microsoft </a:t>
            </a:r>
            <a:r>
              <a:rPr lang="en-US" sz="1400" b="1"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Corporation</a:t>
            </a:r>
          </a:p>
          <a:p>
            <a:pPr algn="r"/>
            <a:r>
              <a:rPr lang="en-US" sz="14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AICPA Insights Article</a:t>
            </a:r>
            <a:endParaRPr lang="en-US" sz="1400"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124368" y="2178963"/>
            <a:ext cx="8676456" cy="2031325"/>
          </a:xfrm>
          <a:prstGeom prst="rect">
            <a:avLst/>
          </a:prstGeom>
          <a:noFill/>
        </p:spPr>
        <p:txBody>
          <a:bodyPr wrap="square" rtlCol="0">
            <a:spAutoFit/>
          </a:bodyPr>
          <a:lstStyle/>
          <a:p>
            <a:pPr marL="342900" indent="-342900">
              <a:buAutoNum type="arabicPeriod"/>
            </a:pPr>
            <a:r>
              <a:rPr lang="en-GB"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Communicating vs. Complying</a:t>
            </a:r>
          </a:p>
          <a:p>
            <a:pPr marL="342900" indent="-342900">
              <a:buAutoNum type="arabicPeriod"/>
            </a:pPr>
            <a:endParaRPr lang="en-GB"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GB"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Reporting the Intangibles</a:t>
            </a:r>
          </a:p>
          <a:p>
            <a:pPr marL="342900" indent="-342900">
              <a:buAutoNum type="arabicPeriod"/>
            </a:pPr>
            <a:endParaRPr lang="en-GB"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GB"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Breaking Down Silos</a:t>
            </a:r>
          </a:p>
          <a:p>
            <a:pPr marL="342900" indent="-342900">
              <a:buAutoNum type="arabicPeriod"/>
            </a:pPr>
            <a:endParaRPr lang="en-GB"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GB"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Increasing </a:t>
            </a:r>
            <a:r>
              <a:rPr lang="en-GB"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Transparency</a:t>
            </a:r>
            <a:endParaRPr lang="en-GB"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152400" y="116632"/>
            <a:ext cx="5859760"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Why should you care about &lt;IR&gt;?</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descr="C:\Users\Juliet\Downloads\shutterstock_56409151.jpg"/>
          <p:cNvPicPr>
            <a:picLocks noChangeAspect="1" noChangeArrowheads="1"/>
          </p:cNvPicPr>
          <p:nvPr/>
        </p:nvPicPr>
        <p:blipFill rotWithShape="1">
          <a:blip r:embed="rId3">
            <a:extLst>
              <a:ext uri="{28A0092B-C50C-407E-A947-70E740481C1C}">
                <a14:useLocalDpi xmlns:a14="http://schemas.microsoft.com/office/drawing/2010/main" val="0"/>
              </a:ext>
            </a:extLst>
          </a:blip>
          <a:srcRect l="3870" t="4833" r="4384"/>
          <a:stretch/>
        </p:blipFill>
        <p:spPr bwMode="auto">
          <a:xfrm>
            <a:off x="4462596" y="1680469"/>
            <a:ext cx="4377020" cy="302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296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00" t="17246" r="2443" b="3374"/>
          <a:stretch/>
        </p:blipFill>
        <p:spPr bwMode="auto">
          <a:xfrm>
            <a:off x="1775948" y="3140968"/>
            <a:ext cx="5552420" cy="222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7905" y="1002761"/>
            <a:ext cx="8908507" cy="338554"/>
          </a:xfrm>
          <a:prstGeom prst="rect">
            <a:avLst/>
          </a:prstGeom>
          <a:noFill/>
        </p:spPr>
        <p:txBody>
          <a:bodyPr wrap="square" rtlCol="0">
            <a:spAutoFit/>
          </a:bodyPr>
          <a:lstStyle/>
          <a:p>
            <a:r>
              <a:rPr lang="en-GB" sz="1600" dirty="0" smtClean="0">
                <a:solidFill>
                  <a:schemeClr val="tx2">
                    <a:lumMod val="75000"/>
                  </a:schemeClr>
                </a:solidFill>
              </a:rPr>
              <a:t>PwC took two reports to two teams at </a:t>
            </a:r>
            <a:r>
              <a:rPr lang="en-GB" sz="1600" dirty="0" err="1" smtClean="0">
                <a:solidFill>
                  <a:schemeClr val="tx2">
                    <a:lumMod val="75000"/>
                  </a:schemeClr>
                </a:solidFill>
              </a:rPr>
              <a:t>Schroders</a:t>
            </a:r>
            <a:r>
              <a:rPr lang="en-GB" sz="1600" dirty="0" smtClean="0">
                <a:solidFill>
                  <a:schemeClr val="tx2">
                    <a:lumMod val="75000"/>
                  </a:schemeClr>
                </a:solidFill>
              </a:rPr>
              <a:t> Investment Management House.</a:t>
            </a:r>
          </a:p>
        </p:txBody>
      </p:sp>
      <p:sp>
        <p:nvSpPr>
          <p:cNvPr id="4" name="TextBox 3"/>
          <p:cNvSpPr txBox="1"/>
          <p:nvPr/>
        </p:nvSpPr>
        <p:spPr>
          <a:xfrm>
            <a:off x="364096" y="1700942"/>
            <a:ext cx="8415809" cy="338554"/>
          </a:xfrm>
          <a:prstGeom prst="rect">
            <a:avLst/>
          </a:prstGeom>
          <a:noFill/>
          <a:ln w="19050">
            <a:solidFill>
              <a:srgbClr val="092D93"/>
            </a:solidFill>
            <a:prstDash val="sysDash"/>
          </a:ln>
        </p:spPr>
        <p:txBody>
          <a:bodyPr wrap="square" rtlCol="0">
            <a:spAutoFit/>
          </a:bodyPr>
          <a:lstStyle/>
          <a:p>
            <a:pPr algn="ctr"/>
            <a:r>
              <a:rPr lang="en-GB" sz="1600" dirty="0" smtClean="0"/>
              <a:t>1st team studied </a:t>
            </a:r>
            <a:r>
              <a:rPr lang="en-GB" sz="1600" dirty="0" err="1" smtClean="0"/>
              <a:t>Coloplast’s</a:t>
            </a:r>
            <a:r>
              <a:rPr lang="en-GB" sz="1600" dirty="0" smtClean="0"/>
              <a:t> ‘</a:t>
            </a:r>
            <a:r>
              <a:rPr lang="en-GB" sz="1600" b="1" i="1" dirty="0" smtClean="0">
                <a:solidFill>
                  <a:srgbClr val="092D93"/>
                </a:solidFill>
              </a:rPr>
              <a:t>full report</a:t>
            </a:r>
            <a:r>
              <a:rPr lang="en-GB" sz="1600" dirty="0" smtClean="0"/>
              <a:t>’ </a:t>
            </a:r>
          </a:p>
        </p:txBody>
      </p:sp>
      <p:sp>
        <p:nvSpPr>
          <p:cNvPr id="5" name="TextBox 4"/>
          <p:cNvSpPr txBox="1"/>
          <p:nvPr/>
        </p:nvSpPr>
        <p:spPr>
          <a:xfrm>
            <a:off x="364096" y="2471239"/>
            <a:ext cx="8415809" cy="338554"/>
          </a:xfrm>
          <a:prstGeom prst="rect">
            <a:avLst/>
          </a:prstGeom>
          <a:noFill/>
          <a:ln w="19050">
            <a:solidFill>
              <a:srgbClr val="C00000"/>
            </a:solidFill>
            <a:prstDash val="sysDash"/>
          </a:ln>
        </p:spPr>
        <p:txBody>
          <a:bodyPr wrap="square" rtlCol="0">
            <a:spAutoFit/>
          </a:bodyPr>
          <a:lstStyle/>
          <a:p>
            <a:pPr algn="ctr"/>
            <a:r>
              <a:rPr lang="en-GB" sz="1600" dirty="0" smtClean="0"/>
              <a:t>2nd team studied a stripped version ‘</a:t>
            </a:r>
            <a:r>
              <a:rPr lang="en-GB" sz="1600" b="1" i="1" dirty="0" smtClean="0">
                <a:solidFill>
                  <a:srgbClr val="C00000"/>
                </a:solidFill>
              </a:rPr>
              <a:t>financial report</a:t>
            </a:r>
            <a:r>
              <a:rPr lang="en-GB" sz="1600" dirty="0" smtClean="0"/>
              <a:t>’</a:t>
            </a:r>
          </a:p>
        </p:txBody>
      </p:sp>
      <p:sp>
        <p:nvSpPr>
          <p:cNvPr id="6" name="TextBox 5"/>
          <p:cNvSpPr txBox="1"/>
          <p:nvPr/>
        </p:nvSpPr>
        <p:spPr>
          <a:xfrm>
            <a:off x="7288376" y="6345808"/>
            <a:ext cx="1800200" cy="307777"/>
          </a:xfrm>
          <a:prstGeom prst="rect">
            <a:avLst/>
          </a:prstGeom>
          <a:noFill/>
        </p:spPr>
        <p:txBody>
          <a:bodyPr wrap="square" rtlCol="0">
            <a:spAutoFit/>
          </a:bodyPr>
          <a:lstStyle/>
          <a:p>
            <a:pPr algn="r"/>
            <a:r>
              <a:rPr lang="en-GB" sz="1400" dirty="0" smtClean="0"/>
              <a:t>Source: PwC</a:t>
            </a:r>
            <a:endParaRPr lang="en-GB" sz="1400" dirty="0"/>
          </a:p>
        </p:txBody>
      </p:sp>
      <p:sp>
        <p:nvSpPr>
          <p:cNvPr id="7" name="TextBox 6"/>
          <p:cNvSpPr txBox="1"/>
          <p:nvPr/>
        </p:nvSpPr>
        <p:spPr>
          <a:xfrm>
            <a:off x="6475" y="5517232"/>
            <a:ext cx="9091366" cy="584775"/>
          </a:xfrm>
          <a:prstGeom prst="rect">
            <a:avLst/>
          </a:prstGeom>
          <a:noFill/>
        </p:spPr>
        <p:txBody>
          <a:bodyPr wrap="square" rtlCol="0">
            <a:spAutoFit/>
          </a:bodyPr>
          <a:lstStyle/>
          <a:p>
            <a:pPr algn="ctr"/>
            <a:r>
              <a:rPr lang="en-GB" sz="1600" i="1" dirty="0" smtClean="0">
                <a:solidFill>
                  <a:schemeClr val="tx2">
                    <a:lumMod val="50000"/>
                  </a:schemeClr>
                </a:solidFill>
              </a:rPr>
              <a:t>Conclusion: “ There is a competition for capital out there – every company needs to question whether its corporate reporting is positioning them for success”</a:t>
            </a:r>
            <a:endParaRPr lang="en-GB" sz="1600" dirty="0">
              <a:solidFill>
                <a:schemeClr val="tx2">
                  <a:lumMod val="50000"/>
                </a:schemeClr>
              </a:solidFill>
            </a:endParaRPr>
          </a:p>
        </p:txBody>
      </p:sp>
      <p:sp>
        <p:nvSpPr>
          <p:cNvPr id="8" name="TextBox 7"/>
          <p:cNvSpPr txBox="1"/>
          <p:nvPr/>
        </p:nvSpPr>
        <p:spPr>
          <a:xfrm>
            <a:off x="152400" y="116632"/>
            <a:ext cx="5859760" cy="461665"/>
          </a:xfrm>
          <a:prstGeom prst="rect">
            <a:avLst/>
          </a:prstGeom>
          <a:noFill/>
        </p:spPr>
        <p:txBody>
          <a:bodyPr wrap="square" rtlCol="0">
            <a:spAutoFit/>
          </a:bodyPr>
          <a:lstStyle/>
          <a:p>
            <a:r>
              <a:rPr lang="en-GB" sz="2400" dirty="0" smtClean="0">
                <a:solidFill>
                  <a:schemeClr val="accent1">
                    <a:lumMod val="50000"/>
                  </a:schemeClr>
                </a:solidFill>
              </a:rPr>
              <a:t>The benefit of giving the full story</a:t>
            </a:r>
            <a:endParaRPr lang="en-GB" sz="2400" dirty="0">
              <a:solidFill>
                <a:schemeClr val="accent1">
                  <a:lumMod val="50000"/>
                </a:schemeClr>
              </a:solidFill>
            </a:endParaRPr>
          </a:p>
        </p:txBody>
      </p:sp>
    </p:spTree>
    <p:extLst>
      <p:ext uri="{BB962C8B-B14F-4D97-AF65-F5344CB8AC3E}">
        <p14:creationId xmlns:p14="http://schemas.microsoft.com/office/powerpoint/2010/main" val="405368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468791010"/>
              </p:ext>
            </p:extLst>
          </p:nvPr>
        </p:nvGraphicFramePr>
        <p:xfrm>
          <a:off x="359532" y="980728"/>
          <a:ext cx="842493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rPr>
              <a:t>Outline</a:t>
            </a:r>
            <a:endParaRPr lang="en-GB" sz="2400" dirty="0">
              <a:solidFill>
                <a:schemeClr val="accent1">
                  <a:lumMod val="50000"/>
                </a:schemeClr>
              </a:solidFill>
            </a:endParaRPr>
          </a:p>
        </p:txBody>
      </p:sp>
    </p:spTree>
    <p:extLst>
      <p:ext uri="{BB962C8B-B14F-4D97-AF65-F5344CB8AC3E}">
        <p14:creationId xmlns:p14="http://schemas.microsoft.com/office/powerpoint/2010/main" val="2754944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a:spLocks noChangeArrowheads="1"/>
          </p:cNvSpPr>
          <p:nvPr/>
        </p:nvSpPr>
        <p:spPr bwMode="auto">
          <a:xfrm>
            <a:off x="2738637" y="3224797"/>
            <a:ext cx="3666727"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utura LT" pitchFamily="2" charset="0"/>
                <a:cs typeface="Arial" charset="0"/>
              </a:defRPr>
            </a:lvl1pPr>
            <a:lvl2pPr marL="742950" indent="-285750" eaLnBrk="0" hangingPunct="0">
              <a:defRPr>
                <a:solidFill>
                  <a:schemeClr val="tx1"/>
                </a:solidFill>
                <a:latin typeface="Futura LT" pitchFamily="2" charset="0"/>
                <a:cs typeface="Arial" charset="0"/>
              </a:defRPr>
            </a:lvl2pPr>
            <a:lvl3pPr marL="1143000" indent="-228600" eaLnBrk="0" hangingPunct="0">
              <a:defRPr>
                <a:solidFill>
                  <a:schemeClr val="tx1"/>
                </a:solidFill>
                <a:latin typeface="Futura LT" pitchFamily="2" charset="0"/>
                <a:cs typeface="Arial" charset="0"/>
              </a:defRPr>
            </a:lvl3pPr>
            <a:lvl4pPr marL="1600200" indent="-228600" eaLnBrk="0" hangingPunct="0">
              <a:defRPr>
                <a:solidFill>
                  <a:schemeClr val="tx1"/>
                </a:solidFill>
                <a:latin typeface="Futura LT" pitchFamily="2" charset="0"/>
                <a:cs typeface="Arial" charset="0"/>
              </a:defRPr>
            </a:lvl4pPr>
            <a:lvl5pPr marL="2057400" indent="-228600" eaLnBrk="0" hangingPunct="0">
              <a:defRPr>
                <a:solidFill>
                  <a:schemeClr val="tx1"/>
                </a:solidFill>
                <a:latin typeface="Futura LT" pitchFamily="2" charset="0"/>
                <a:cs typeface="Arial" charset="0"/>
              </a:defRPr>
            </a:lvl5pPr>
            <a:lvl6pPr marL="2514600" indent="-228600" eaLnBrk="0" fontAlgn="base" hangingPunct="0">
              <a:spcBef>
                <a:spcPct val="0"/>
              </a:spcBef>
              <a:spcAft>
                <a:spcPct val="0"/>
              </a:spcAft>
              <a:defRPr>
                <a:solidFill>
                  <a:schemeClr val="tx1"/>
                </a:solidFill>
                <a:latin typeface="Futura LT" pitchFamily="2" charset="0"/>
                <a:cs typeface="Arial" charset="0"/>
              </a:defRPr>
            </a:lvl6pPr>
            <a:lvl7pPr marL="2971800" indent="-228600" eaLnBrk="0" fontAlgn="base" hangingPunct="0">
              <a:spcBef>
                <a:spcPct val="0"/>
              </a:spcBef>
              <a:spcAft>
                <a:spcPct val="0"/>
              </a:spcAft>
              <a:defRPr>
                <a:solidFill>
                  <a:schemeClr val="tx1"/>
                </a:solidFill>
                <a:latin typeface="Futura LT" pitchFamily="2" charset="0"/>
                <a:cs typeface="Arial" charset="0"/>
              </a:defRPr>
            </a:lvl7pPr>
            <a:lvl8pPr marL="3429000" indent="-228600" eaLnBrk="0" fontAlgn="base" hangingPunct="0">
              <a:spcBef>
                <a:spcPct val="0"/>
              </a:spcBef>
              <a:spcAft>
                <a:spcPct val="0"/>
              </a:spcAft>
              <a:defRPr>
                <a:solidFill>
                  <a:schemeClr val="tx1"/>
                </a:solidFill>
                <a:latin typeface="Futura LT" pitchFamily="2" charset="0"/>
                <a:cs typeface="Arial" charset="0"/>
              </a:defRPr>
            </a:lvl8pPr>
            <a:lvl9pPr marL="3886200" indent="-228600" eaLnBrk="0" fontAlgn="base" hangingPunct="0">
              <a:spcBef>
                <a:spcPct val="0"/>
              </a:spcBef>
              <a:spcAft>
                <a:spcPct val="0"/>
              </a:spcAft>
              <a:defRPr>
                <a:solidFill>
                  <a:schemeClr val="tx1"/>
                </a:solidFill>
                <a:latin typeface="Futura LT" pitchFamily="2" charset="0"/>
                <a:cs typeface="Arial" charset="0"/>
              </a:defRPr>
            </a:lvl9pPr>
          </a:lstStyle>
          <a:p>
            <a:pPr algn="ctr" eaLnBrk="1" hangingPunct="1">
              <a:lnSpc>
                <a:spcPct val="110000"/>
              </a:lnSpc>
            </a:pPr>
            <a:r>
              <a:rPr lang="en-GB" sz="1600" dirty="0" smtClean="0">
                <a:solidFill>
                  <a:schemeClr val="accent1">
                    <a:lumMod val="50000"/>
                  </a:schemeClr>
                </a:solidFill>
                <a:latin typeface="Verdana" pitchFamily="34" charset="0"/>
                <a:ea typeface="Verdana" pitchFamily="34" charset="0"/>
                <a:cs typeface="Verdana" pitchFamily="34" charset="0"/>
              </a:rPr>
              <a:t>strategy, governance, </a:t>
            </a:r>
          </a:p>
          <a:p>
            <a:pPr algn="ctr" eaLnBrk="1" hangingPunct="1">
              <a:lnSpc>
                <a:spcPct val="110000"/>
              </a:lnSpc>
            </a:pPr>
            <a:r>
              <a:rPr lang="en-GB" sz="1600" dirty="0" smtClean="0">
                <a:solidFill>
                  <a:schemeClr val="accent1">
                    <a:lumMod val="50000"/>
                  </a:schemeClr>
                </a:solidFill>
                <a:latin typeface="Verdana" pitchFamily="34" charset="0"/>
                <a:ea typeface="Verdana" pitchFamily="34" charset="0"/>
                <a:cs typeface="Verdana" pitchFamily="34" charset="0"/>
              </a:rPr>
              <a:t>performance, prospects</a:t>
            </a:r>
            <a:endParaRPr lang="en-GB" sz="1600" dirty="0">
              <a:solidFill>
                <a:schemeClr val="accent1">
                  <a:lumMod val="50000"/>
                </a:schemeClr>
              </a:solidFill>
              <a:latin typeface="Verdana" pitchFamily="34" charset="0"/>
              <a:ea typeface="Verdana" pitchFamily="34" charset="0"/>
              <a:cs typeface="Verdana" pitchFamily="34" charset="0"/>
            </a:endParaRPr>
          </a:p>
        </p:txBody>
      </p:sp>
      <p:sp>
        <p:nvSpPr>
          <p:cNvPr id="34" name="Down Arrow 33"/>
          <p:cNvSpPr/>
          <p:nvPr/>
        </p:nvSpPr>
        <p:spPr>
          <a:xfrm rot="16200000" flipV="1">
            <a:off x="6464547" y="3427654"/>
            <a:ext cx="422859" cy="552525"/>
          </a:xfrm>
          <a:prstGeom prst="downArrow">
            <a:avLst>
              <a:gd name="adj1" fmla="val 47916"/>
              <a:gd name="adj2" fmla="val 5231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grpSp>
        <p:nvGrpSpPr>
          <p:cNvPr id="35" name="Group 34"/>
          <p:cNvGrpSpPr/>
          <p:nvPr/>
        </p:nvGrpSpPr>
        <p:grpSpPr>
          <a:xfrm>
            <a:off x="195562" y="2306808"/>
            <a:ext cx="2261163" cy="3684013"/>
            <a:chOff x="189443" y="1628800"/>
            <a:chExt cx="2235042" cy="3909626"/>
          </a:xfrm>
        </p:grpSpPr>
        <p:sp>
          <p:nvSpPr>
            <p:cNvPr id="36" name="Rectangle 35"/>
            <p:cNvSpPr/>
            <p:nvPr/>
          </p:nvSpPr>
          <p:spPr>
            <a:xfrm>
              <a:off x="563730" y="2034999"/>
              <a:ext cx="1457762" cy="3100965"/>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37" name="Rectangle 36"/>
            <p:cNvSpPr/>
            <p:nvPr/>
          </p:nvSpPr>
          <p:spPr>
            <a:xfrm>
              <a:off x="838038" y="2031263"/>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38" name="Rectangle 37"/>
            <p:cNvSpPr/>
            <p:nvPr/>
          </p:nvSpPr>
          <p:spPr>
            <a:xfrm>
              <a:off x="1619672" y="2031264"/>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39" name="Rectangle 38"/>
            <p:cNvSpPr/>
            <p:nvPr/>
          </p:nvSpPr>
          <p:spPr>
            <a:xfrm>
              <a:off x="1993896" y="2031265"/>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40" name="Rectangle 39"/>
            <p:cNvSpPr/>
            <p:nvPr/>
          </p:nvSpPr>
          <p:spPr>
            <a:xfrm>
              <a:off x="683691" y="2701610"/>
              <a:ext cx="1255988" cy="917765"/>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41" name="Rectangle 40"/>
            <p:cNvSpPr/>
            <p:nvPr/>
          </p:nvSpPr>
          <p:spPr>
            <a:xfrm>
              <a:off x="547752" y="2033377"/>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42" name="TextBox 41"/>
            <p:cNvSpPr txBox="1">
              <a:spLocks noChangeArrowheads="1"/>
            </p:cNvSpPr>
            <p:nvPr/>
          </p:nvSpPr>
          <p:spPr bwMode="auto">
            <a:xfrm>
              <a:off x="423018" y="2784949"/>
              <a:ext cx="1777333" cy="62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utura LT" pitchFamily="2" charset="0"/>
                  <a:cs typeface="Arial" charset="0"/>
                </a:defRPr>
              </a:lvl1pPr>
              <a:lvl2pPr marL="742950" indent="-285750" eaLnBrk="0" hangingPunct="0">
                <a:defRPr>
                  <a:solidFill>
                    <a:schemeClr val="tx1"/>
                  </a:solidFill>
                  <a:latin typeface="Futura LT" pitchFamily="2" charset="0"/>
                  <a:cs typeface="Arial" charset="0"/>
                </a:defRPr>
              </a:lvl2pPr>
              <a:lvl3pPr marL="1143000" indent="-228600" eaLnBrk="0" hangingPunct="0">
                <a:defRPr>
                  <a:solidFill>
                    <a:schemeClr val="tx1"/>
                  </a:solidFill>
                  <a:latin typeface="Futura LT" pitchFamily="2" charset="0"/>
                  <a:cs typeface="Arial" charset="0"/>
                </a:defRPr>
              </a:lvl3pPr>
              <a:lvl4pPr marL="1600200" indent="-228600" eaLnBrk="0" hangingPunct="0">
                <a:defRPr>
                  <a:solidFill>
                    <a:schemeClr val="tx1"/>
                  </a:solidFill>
                  <a:latin typeface="Futura LT" pitchFamily="2" charset="0"/>
                  <a:cs typeface="Arial" charset="0"/>
                </a:defRPr>
              </a:lvl4pPr>
              <a:lvl5pPr marL="2057400" indent="-228600" eaLnBrk="0" hangingPunct="0">
                <a:defRPr>
                  <a:solidFill>
                    <a:schemeClr val="tx1"/>
                  </a:solidFill>
                  <a:latin typeface="Futura LT" pitchFamily="2" charset="0"/>
                  <a:cs typeface="Arial" charset="0"/>
                </a:defRPr>
              </a:lvl5pPr>
              <a:lvl6pPr marL="2514600" indent="-228600" eaLnBrk="0" fontAlgn="base" hangingPunct="0">
                <a:spcBef>
                  <a:spcPct val="0"/>
                </a:spcBef>
                <a:spcAft>
                  <a:spcPct val="0"/>
                </a:spcAft>
                <a:defRPr>
                  <a:solidFill>
                    <a:schemeClr val="tx1"/>
                  </a:solidFill>
                  <a:latin typeface="Futura LT" pitchFamily="2" charset="0"/>
                  <a:cs typeface="Arial" charset="0"/>
                </a:defRPr>
              </a:lvl6pPr>
              <a:lvl7pPr marL="2971800" indent="-228600" eaLnBrk="0" fontAlgn="base" hangingPunct="0">
                <a:spcBef>
                  <a:spcPct val="0"/>
                </a:spcBef>
                <a:spcAft>
                  <a:spcPct val="0"/>
                </a:spcAft>
                <a:defRPr>
                  <a:solidFill>
                    <a:schemeClr val="tx1"/>
                  </a:solidFill>
                  <a:latin typeface="Futura LT" pitchFamily="2" charset="0"/>
                  <a:cs typeface="Arial" charset="0"/>
                </a:defRPr>
              </a:lvl7pPr>
              <a:lvl8pPr marL="3429000" indent="-228600" eaLnBrk="0" fontAlgn="base" hangingPunct="0">
                <a:spcBef>
                  <a:spcPct val="0"/>
                </a:spcBef>
                <a:spcAft>
                  <a:spcPct val="0"/>
                </a:spcAft>
                <a:defRPr>
                  <a:solidFill>
                    <a:schemeClr val="tx1"/>
                  </a:solidFill>
                  <a:latin typeface="Futura LT" pitchFamily="2" charset="0"/>
                  <a:cs typeface="Arial" charset="0"/>
                </a:defRPr>
              </a:lvl8pPr>
              <a:lvl9pPr marL="3886200" indent="-228600" eaLnBrk="0" fontAlgn="base" hangingPunct="0">
                <a:spcBef>
                  <a:spcPct val="0"/>
                </a:spcBef>
                <a:spcAft>
                  <a:spcPct val="0"/>
                </a:spcAft>
                <a:defRPr>
                  <a:solidFill>
                    <a:schemeClr val="tx1"/>
                  </a:solidFill>
                  <a:latin typeface="Futura LT" pitchFamily="2" charset="0"/>
                  <a:cs typeface="Arial" charset="0"/>
                </a:defRPr>
              </a:lvl9pPr>
            </a:lstStyle>
            <a:p>
              <a:pPr algn="ctr" eaLnBrk="1" hangingPunct="1"/>
              <a:r>
                <a:rPr lang="en-GB" sz="1600" dirty="0">
                  <a:solidFill>
                    <a:schemeClr val="accent1">
                      <a:lumMod val="50000"/>
                    </a:schemeClr>
                  </a:solidFill>
                  <a:latin typeface="Verdana" pitchFamily="34" charset="0"/>
                  <a:ea typeface="Verdana" pitchFamily="34" charset="0"/>
                  <a:cs typeface="Verdana" pitchFamily="34" charset="0"/>
                </a:rPr>
                <a:t>F</a:t>
              </a:r>
              <a:r>
                <a:rPr lang="en-GB" sz="1600" dirty="0" smtClean="0">
                  <a:solidFill>
                    <a:schemeClr val="accent1">
                      <a:lumMod val="50000"/>
                    </a:schemeClr>
                  </a:solidFill>
                  <a:latin typeface="Verdana" pitchFamily="34" charset="0"/>
                  <a:ea typeface="Verdana" pitchFamily="34" charset="0"/>
                  <a:cs typeface="Verdana" pitchFamily="34" charset="0"/>
                </a:rPr>
                <a:t>inancial</a:t>
              </a:r>
            </a:p>
            <a:p>
              <a:pPr algn="ctr" eaLnBrk="1" hangingPunct="1"/>
              <a:r>
                <a:rPr lang="en-GB" sz="1600" dirty="0">
                  <a:solidFill>
                    <a:schemeClr val="accent1">
                      <a:lumMod val="50000"/>
                    </a:schemeClr>
                  </a:solidFill>
                  <a:latin typeface="Verdana" pitchFamily="34" charset="0"/>
                  <a:ea typeface="Verdana" pitchFamily="34" charset="0"/>
                  <a:cs typeface="Verdana" pitchFamily="34" charset="0"/>
                </a:rPr>
                <a:t>r</a:t>
              </a:r>
              <a:r>
                <a:rPr lang="en-GB" sz="1600" dirty="0" smtClean="0">
                  <a:solidFill>
                    <a:schemeClr val="accent1">
                      <a:lumMod val="50000"/>
                    </a:schemeClr>
                  </a:solidFill>
                  <a:latin typeface="Verdana" pitchFamily="34" charset="0"/>
                  <a:ea typeface="Verdana" pitchFamily="34" charset="0"/>
                  <a:cs typeface="Verdana" pitchFamily="34" charset="0"/>
                </a:rPr>
                <a:t>eporting</a:t>
              </a:r>
              <a:endParaRPr lang="en-GB" sz="1600" dirty="0">
                <a:solidFill>
                  <a:schemeClr val="accent1">
                    <a:lumMod val="50000"/>
                  </a:schemeClr>
                </a:solidFill>
                <a:latin typeface="Verdana" pitchFamily="34" charset="0"/>
                <a:ea typeface="Verdana" pitchFamily="34" charset="0"/>
                <a:cs typeface="Verdana" pitchFamily="34" charset="0"/>
              </a:endParaRPr>
            </a:p>
          </p:txBody>
        </p:sp>
        <p:sp>
          <p:nvSpPr>
            <p:cNvPr id="72" name="Rectangle 71"/>
            <p:cNvSpPr/>
            <p:nvPr/>
          </p:nvSpPr>
          <p:spPr>
            <a:xfrm flipV="1">
              <a:off x="189443" y="5312813"/>
              <a:ext cx="2206336" cy="22561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73" name="Trapezoid 72"/>
            <p:cNvSpPr/>
            <p:nvPr/>
          </p:nvSpPr>
          <p:spPr>
            <a:xfrm>
              <a:off x="189443" y="5132228"/>
              <a:ext cx="2206336" cy="180585"/>
            </a:xfrm>
            <a:prstGeom prst="trapezoid">
              <a:avLst>
                <a:gd name="adj" fmla="val 115454"/>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74" name="Rectangle 73"/>
            <p:cNvSpPr/>
            <p:nvPr/>
          </p:nvSpPr>
          <p:spPr>
            <a:xfrm flipV="1">
              <a:off x="218149" y="1628800"/>
              <a:ext cx="2206336" cy="22561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75" name="Trapezoid 74"/>
            <p:cNvSpPr/>
            <p:nvPr/>
          </p:nvSpPr>
          <p:spPr>
            <a:xfrm rot="10800000">
              <a:off x="218149" y="1854413"/>
              <a:ext cx="2206336" cy="180585"/>
            </a:xfrm>
            <a:prstGeom prst="trapezoid">
              <a:avLst>
                <a:gd name="adj" fmla="val 115454"/>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grpSp>
      <p:grpSp>
        <p:nvGrpSpPr>
          <p:cNvPr id="76" name="Group 75"/>
          <p:cNvGrpSpPr/>
          <p:nvPr/>
        </p:nvGrpSpPr>
        <p:grpSpPr>
          <a:xfrm>
            <a:off x="6675977" y="2337275"/>
            <a:ext cx="2186606" cy="3684013"/>
            <a:chOff x="189443" y="1628800"/>
            <a:chExt cx="2235042" cy="3909626"/>
          </a:xfrm>
        </p:grpSpPr>
        <p:sp>
          <p:nvSpPr>
            <p:cNvPr id="77" name="Rectangle 76"/>
            <p:cNvSpPr/>
            <p:nvPr/>
          </p:nvSpPr>
          <p:spPr>
            <a:xfrm>
              <a:off x="563730" y="2034999"/>
              <a:ext cx="1457762" cy="3100965"/>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78" name="Rectangle 77"/>
            <p:cNvSpPr/>
            <p:nvPr/>
          </p:nvSpPr>
          <p:spPr>
            <a:xfrm>
              <a:off x="838038" y="2031263"/>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79" name="Rectangle 78"/>
            <p:cNvSpPr/>
            <p:nvPr/>
          </p:nvSpPr>
          <p:spPr>
            <a:xfrm>
              <a:off x="1619672" y="2031264"/>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80" name="Rectangle 79"/>
            <p:cNvSpPr/>
            <p:nvPr/>
          </p:nvSpPr>
          <p:spPr>
            <a:xfrm>
              <a:off x="1993896" y="2031265"/>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81" name="Rectangle 80"/>
            <p:cNvSpPr/>
            <p:nvPr/>
          </p:nvSpPr>
          <p:spPr>
            <a:xfrm>
              <a:off x="683691" y="2701610"/>
              <a:ext cx="1255988" cy="917765"/>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82" name="Rectangle 81"/>
            <p:cNvSpPr/>
            <p:nvPr/>
          </p:nvSpPr>
          <p:spPr>
            <a:xfrm>
              <a:off x="547752" y="2033377"/>
              <a:ext cx="31957" cy="3100965"/>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83" name="TextBox 82"/>
            <p:cNvSpPr txBox="1">
              <a:spLocks noChangeArrowheads="1"/>
            </p:cNvSpPr>
            <p:nvPr/>
          </p:nvSpPr>
          <p:spPr bwMode="auto">
            <a:xfrm>
              <a:off x="411296" y="2693441"/>
              <a:ext cx="1777333" cy="62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utura LT" pitchFamily="2" charset="0"/>
                  <a:cs typeface="Arial" charset="0"/>
                </a:defRPr>
              </a:lvl1pPr>
              <a:lvl2pPr marL="742950" indent="-285750" eaLnBrk="0" hangingPunct="0">
                <a:defRPr>
                  <a:solidFill>
                    <a:schemeClr val="tx1"/>
                  </a:solidFill>
                  <a:latin typeface="Futura LT" pitchFamily="2" charset="0"/>
                  <a:cs typeface="Arial" charset="0"/>
                </a:defRPr>
              </a:lvl2pPr>
              <a:lvl3pPr marL="1143000" indent="-228600" eaLnBrk="0" hangingPunct="0">
                <a:defRPr>
                  <a:solidFill>
                    <a:schemeClr val="tx1"/>
                  </a:solidFill>
                  <a:latin typeface="Futura LT" pitchFamily="2" charset="0"/>
                  <a:cs typeface="Arial" charset="0"/>
                </a:defRPr>
              </a:lvl3pPr>
              <a:lvl4pPr marL="1600200" indent="-228600" eaLnBrk="0" hangingPunct="0">
                <a:defRPr>
                  <a:solidFill>
                    <a:schemeClr val="tx1"/>
                  </a:solidFill>
                  <a:latin typeface="Futura LT" pitchFamily="2" charset="0"/>
                  <a:cs typeface="Arial" charset="0"/>
                </a:defRPr>
              </a:lvl4pPr>
              <a:lvl5pPr marL="2057400" indent="-228600" eaLnBrk="0" hangingPunct="0">
                <a:defRPr>
                  <a:solidFill>
                    <a:schemeClr val="tx1"/>
                  </a:solidFill>
                  <a:latin typeface="Futura LT" pitchFamily="2" charset="0"/>
                  <a:cs typeface="Arial" charset="0"/>
                </a:defRPr>
              </a:lvl5pPr>
              <a:lvl6pPr marL="2514600" indent="-228600" eaLnBrk="0" fontAlgn="base" hangingPunct="0">
                <a:spcBef>
                  <a:spcPct val="0"/>
                </a:spcBef>
                <a:spcAft>
                  <a:spcPct val="0"/>
                </a:spcAft>
                <a:defRPr>
                  <a:solidFill>
                    <a:schemeClr val="tx1"/>
                  </a:solidFill>
                  <a:latin typeface="Futura LT" pitchFamily="2" charset="0"/>
                  <a:cs typeface="Arial" charset="0"/>
                </a:defRPr>
              </a:lvl6pPr>
              <a:lvl7pPr marL="2971800" indent="-228600" eaLnBrk="0" fontAlgn="base" hangingPunct="0">
                <a:spcBef>
                  <a:spcPct val="0"/>
                </a:spcBef>
                <a:spcAft>
                  <a:spcPct val="0"/>
                </a:spcAft>
                <a:defRPr>
                  <a:solidFill>
                    <a:schemeClr val="tx1"/>
                  </a:solidFill>
                  <a:latin typeface="Futura LT" pitchFamily="2" charset="0"/>
                  <a:cs typeface="Arial" charset="0"/>
                </a:defRPr>
              </a:lvl7pPr>
              <a:lvl8pPr marL="3429000" indent="-228600" eaLnBrk="0" fontAlgn="base" hangingPunct="0">
                <a:spcBef>
                  <a:spcPct val="0"/>
                </a:spcBef>
                <a:spcAft>
                  <a:spcPct val="0"/>
                </a:spcAft>
                <a:defRPr>
                  <a:solidFill>
                    <a:schemeClr val="tx1"/>
                  </a:solidFill>
                  <a:latin typeface="Futura LT" pitchFamily="2" charset="0"/>
                  <a:cs typeface="Arial" charset="0"/>
                </a:defRPr>
              </a:lvl8pPr>
              <a:lvl9pPr marL="3886200" indent="-228600" eaLnBrk="0" fontAlgn="base" hangingPunct="0">
                <a:spcBef>
                  <a:spcPct val="0"/>
                </a:spcBef>
                <a:spcAft>
                  <a:spcPct val="0"/>
                </a:spcAft>
                <a:defRPr>
                  <a:solidFill>
                    <a:schemeClr val="tx1"/>
                  </a:solidFill>
                  <a:latin typeface="Futura LT" pitchFamily="2" charset="0"/>
                  <a:cs typeface="Arial" charset="0"/>
                </a:defRPr>
              </a:lvl9pPr>
            </a:lstStyle>
            <a:p>
              <a:pPr algn="ctr" eaLnBrk="1" hangingPunct="1"/>
              <a:r>
                <a:rPr lang="en-GB" sz="1600" dirty="0" smtClean="0">
                  <a:solidFill>
                    <a:schemeClr val="accent1">
                      <a:lumMod val="50000"/>
                    </a:schemeClr>
                  </a:solidFill>
                  <a:latin typeface="Verdana" pitchFamily="34" charset="0"/>
                  <a:ea typeface="Verdana" pitchFamily="34" charset="0"/>
                  <a:cs typeface="Verdana" pitchFamily="34" charset="0"/>
                </a:rPr>
                <a:t>Other</a:t>
              </a:r>
            </a:p>
            <a:p>
              <a:pPr algn="ctr" eaLnBrk="1" hangingPunct="1"/>
              <a:r>
                <a:rPr lang="en-GB" sz="1600" dirty="0">
                  <a:solidFill>
                    <a:schemeClr val="accent1">
                      <a:lumMod val="50000"/>
                    </a:schemeClr>
                  </a:solidFill>
                  <a:latin typeface="Verdana" pitchFamily="34" charset="0"/>
                  <a:ea typeface="Verdana" pitchFamily="34" charset="0"/>
                  <a:cs typeface="Verdana" pitchFamily="34" charset="0"/>
                </a:rPr>
                <a:t>r</a:t>
              </a:r>
              <a:r>
                <a:rPr lang="en-GB" sz="1600" dirty="0" smtClean="0">
                  <a:solidFill>
                    <a:schemeClr val="accent1">
                      <a:lumMod val="50000"/>
                    </a:schemeClr>
                  </a:solidFill>
                  <a:latin typeface="Verdana" pitchFamily="34" charset="0"/>
                  <a:ea typeface="Verdana" pitchFamily="34" charset="0"/>
                  <a:cs typeface="Verdana" pitchFamily="34" charset="0"/>
                </a:rPr>
                <a:t>eporting</a:t>
              </a:r>
              <a:endParaRPr lang="en-GB" sz="1600" dirty="0">
                <a:solidFill>
                  <a:schemeClr val="accent1">
                    <a:lumMod val="50000"/>
                  </a:schemeClr>
                </a:solidFill>
                <a:latin typeface="Verdana" pitchFamily="34" charset="0"/>
                <a:ea typeface="Verdana" pitchFamily="34" charset="0"/>
                <a:cs typeface="Verdana" pitchFamily="34" charset="0"/>
              </a:endParaRPr>
            </a:p>
          </p:txBody>
        </p:sp>
        <p:sp>
          <p:nvSpPr>
            <p:cNvPr id="84" name="Rectangle 83"/>
            <p:cNvSpPr/>
            <p:nvPr/>
          </p:nvSpPr>
          <p:spPr>
            <a:xfrm flipV="1">
              <a:off x="189443" y="5312813"/>
              <a:ext cx="2206336" cy="22561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85" name="Trapezoid 84"/>
            <p:cNvSpPr/>
            <p:nvPr/>
          </p:nvSpPr>
          <p:spPr>
            <a:xfrm>
              <a:off x="189443" y="5132228"/>
              <a:ext cx="2206336" cy="180585"/>
            </a:xfrm>
            <a:prstGeom prst="trapezoid">
              <a:avLst>
                <a:gd name="adj" fmla="val 115454"/>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86" name="Rectangle 85"/>
            <p:cNvSpPr/>
            <p:nvPr/>
          </p:nvSpPr>
          <p:spPr>
            <a:xfrm flipV="1">
              <a:off x="218149" y="1628800"/>
              <a:ext cx="2206336" cy="22561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latin typeface="Verdana" pitchFamily="34" charset="0"/>
                <a:ea typeface="Verdana" pitchFamily="34" charset="0"/>
                <a:cs typeface="Verdana" pitchFamily="34" charset="0"/>
              </a:endParaRPr>
            </a:p>
          </p:txBody>
        </p:sp>
        <p:sp>
          <p:nvSpPr>
            <p:cNvPr id="87" name="Trapezoid 86"/>
            <p:cNvSpPr/>
            <p:nvPr/>
          </p:nvSpPr>
          <p:spPr>
            <a:xfrm rot="10800000">
              <a:off x="218149" y="1854413"/>
              <a:ext cx="2206336" cy="180585"/>
            </a:xfrm>
            <a:prstGeom prst="trapezoid">
              <a:avLst>
                <a:gd name="adj" fmla="val 115454"/>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grpSp>
      <p:sp>
        <p:nvSpPr>
          <p:cNvPr id="88" name="Down Arrow 87"/>
          <p:cNvSpPr/>
          <p:nvPr/>
        </p:nvSpPr>
        <p:spPr>
          <a:xfrm flipH="1" flipV="1">
            <a:off x="4333071" y="2810360"/>
            <a:ext cx="422859" cy="414437"/>
          </a:xfrm>
          <a:prstGeom prst="downArrow">
            <a:avLst>
              <a:gd name="adj1" fmla="val 47916"/>
              <a:gd name="adj2" fmla="val 5231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cxnSp>
        <p:nvCxnSpPr>
          <p:cNvPr id="89" name="Straight Connector 88"/>
          <p:cNvCxnSpPr/>
          <p:nvPr/>
        </p:nvCxnSpPr>
        <p:spPr>
          <a:xfrm>
            <a:off x="195562" y="2320173"/>
            <a:ext cx="8656480" cy="0"/>
          </a:xfrm>
          <a:prstGeom prst="line">
            <a:avLst/>
          </a:prstGeom>
          <a:ln w="50800" cmpd="sng">
            <a:solidFill>
              <a:schemeClr val="bg1">
                <a:lumMod val="50000"/>
                <a:alpha val="78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674836" y="1300941"/>
            <a:ext cx="5849492" cy="841207"/>
            <a:chOff x="1599352" y="3748340"/>
            <a:chExt cx="5849492" cy="841207"/>
          </a:xfrm>
        </p:grpSpPr>
        <p:sp>
          <p:nvSpPr>
            <p:cNvPr id="32" name="TextBox 31"/>
            <p:cNvSpPr txBox="1">
              <a:spLocks noChangeArrowheads="1"/>
            </p:cNvSpPr>
            <p:nvPr/>
          </p:nvSpPr>
          <p:spPr bwMode="auto">
            <a:xfrm>
              <a:off x="1599352" y="4220215"/>
              <a:ext cx="5849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Futura LT" pitchFamily="2" charset="0"/>
                  <a:cs typeface="Arial" charset="0"/>
                </a:defRPr>
              </a:lvl1pPr>
              <a:lvl2pPr marL="742950" indent="-285750" eaLnBrk="0" hangingPunct="0">
                <a:defRPr>
                  <a:solidFill>
                    <a:schemeClr val="tx1"/>
                  </a:solidFill>
                  <a:latin typeface="Futura LT" pitchFamily="2" charset="0"/>
                  <a:cs typeface="Arial" charset="0"/>
                </a:defRPr>
              </a:lvl2pPr>
              <a:lvl3pPr marL="1143000" indent="-228600" eaLnBrk="0" hangingPunct="0">
                <a:defRPr>
                  <a:solidFill>
                    <a:schemeClr val="tx1"/>
                  </a:solidFill>
                  <a:latin typeface="Futura LT" pitchFamily="2" charset="0"/>
                  <a:cs typeface="Arial" charset="0"/>
                </a:defRPr>
              </a:lvl3pPr>
              <a:lvl4pPr marL="1600200" indent="-228600" eaLnBrk="0" hangingPunct="0">
                <a:defRPr>
                  <a:solidFill>
                    <a:schemeClr val="tx1"/>
                  </a:solidFill>
                  <a:latin typeface="Futura LT" pitchFamily="2" charset="0"/>
                  <a:cs typeface="Arial" charset="0"/>
                </a:defRPr>
              </a:lvl4pPr>
              <a:lvl5pPr marL="2057400" indent="-228600" eaLnBrk="0" hangingPunct="0">
                <a:defRPr>
                  <a:solidFill>
                    <a:schemeClr val="tx1"/>
                  </a:solidFill>
                  <a:latin typeface="Futura LT" pitchFamily="2" charset="0"/>
                  <a:cs typeface="Arial" charset="0"/>
                </a:defRPr>
              </a:lvl5pPr>
              <a:lvl6pPr marL="2514600" indent="-228600" eaLnBrk="0" fontAlgn="base" hangingPunct="0">
                <a:spcBef>
                  <a:spcPct val="0"/>
                </a:spcBef>
                <a:spcAft>
                  <a:spcPct val="0"/>
                </a:spcAft>
                <a:defRPr>
                  <a:solidFill>
                    <a:schemeClr val="tx1"/>
                  </a:solidFill>
                  <a:latin typeface="Futura LT" pitchFamily="2" charset="0"/>
                  <a:cs typeface="Arial" charset="0"/>
                </a:defRPr>
              </a:lvl6pPr>
              <a:lvl7pPr marL="2971800" indent="-228600" eaLnBrk="0" fontAlgn="base" hangingPunct="0">
                <a:spcBef>
                  <a:spcPct val="0"/>
                </a:spcBef>
                <a:spcAft>
                  <a:spcPct val="0"/>
                </a:spcAft>
                <a:defRPr>
                  <a:solidFill>
                    <a:schemeClr val="tx1"/>
                  </a:solidFill>
                  <a:latin typeface="Futura LT" pitchFamily="2" charset="0"/>
                  <a:cs typeface="Arial" charset="0"/>
                </a:defRPr>
              </a:lvl7pPr>
              <a:lvl8pPr marL="3429000" indent="-228600" eaLnBrk="0" fontAlgn="base" hangingPunct="0">
                <a:spcBef>
                  <a:spcPct val="0"/>
                </a:spcBef>
                <a:spcAft>
                  <a:spcPct val="0"/>
                </a:spcAft>
                <a:defRPr>
                  <a:solidFill>
                    <a:schemeClr val="tx1"/>
                  </a:solidFill>
                  <a:latin typeface="Futura LT" pitchFamily="2" charset="0"/>
                  <a:cs typeface="Arial" charset="0"/>
                </a:defRPr>
              </a:lvl8pPr>
              <a:lvl9pPr marL="3886200" indent="-228600" eaLnBrk="0" fontAlgn="base" hangingPunct="0">
                <a:spcBef>
                  <a:spcPct val="0"/>
                </a:spcBef>
                <a:spcAft>
                  <a:spcPct val="0"/>
                </a:spcAft>
                <a:defRPr>
                  <a:solidFill>
                    <a:schemeClr val="tx1"/>
                  </a:solidFill>
                  <a:latin typeface="Futura LT" pitchFamily="2" charset="0"/>
                  <a:cs typeface="Arial" charset="0"/>
                </a:defRPr>
              </a:lvl9pPr>
            </a:lstStyle>
            <a:p>
              <a:pPr algn="ctr" eaLnBrk="1" hangingPunct="1"/>
              <a:r>
                <a:rPr lang="en-GB" sz="1600" dirty="0">
                  <a:solidFill>
                    <a:schemeClr val="accent1">
                      <a:lumMod val="50000"/>
                    </a:schemeClr>
                  </a:solidFill>
                  <a:latin typeface="Verdana" pitchFamily="34" charset="0"/>
                  <a:ea typeface="Verdana" pitchFamily="34" charset="0"/>
                  <a:cs typeface="Verdana" pitchFamily="34" charset="0"/>
                </a:rPr>
                <a:t>c</a:t>
              </a:r>
              <a:r>
                <a:rPr lang="en-GB" sz="1600" dirty="0" smtClean="0">
                  <a:solidFill>
                    <a:schemeClr val="accent1">
                      <a:lumMod val="50000"/>
                    </a:schemeClr>
                  </a:solidFill>
                  <a:latin typeface="Verdana" pitchFamily="34" charset="0"/>
                  <a:ea typeface="Verdana" pitchFamily="34" charset="0"/>
                  <a:cs typeface="Verdana" pitchFamily="34" charset="0"/>
                </a:rPr>
                <a:t>oncise communication about value</a:t>
              </a:r>
            </a:p>
            <a:p>
              <a:pPr algn="ctr" eaLnBrk="1" hangingPunct="1"/>
              <a:endParaRPr lang="en-GB" sz="200" b="1" dirty="0" smtClean="0">
                <a:solidFill>
                  <a:schemeClr val="accent1">
                    <a:lumMod val="50000"/>
                  </a:schemeClr>
                </a:solidFill>
                <a:latin typeface="Verdana" pitchFamily="34" charset="0"/>
                <a:ea typeface="Verdana" pitchFamily="34" charset="0"/>
                <a:cs typeface="Verdana" pitchFamily="34" charset="0"/>
              </a:endParaRPr>
            </a:p>
          </p:txBody>
        </p:sp>
        <p:pic>
          <p:nvPicPr>
            <p:cNvPr id="90" name="Picture 89" descr="K:\Projects\IIRC\Production\Design\Logos\logo-colour.jpg"/>
            <p:cNvPicPr>
              <a:picLocks noChangeAspect="1"/>
            </p:cNvPicPr>
            <p:nvPr/>
          </p:nvPicPr>
          <p:blipFill>
            <a:blip r:embed="rId3" cstate="print"/>
            <a:srcRect/>
            <a:stretch>
              <a:fillRect/>
            </a:stretch>
          </p:blipFill>
          <p:spPr>
            <a:xfrm>
              <a:off x="2756303" y="3748340"/>
              <a:ext cx="3643412" cy="367686"/>
            </a:xfrm>
            <a:prstGeom prst="rect">
              <a:avLst/>
            </a:prstGeom>
            <a:noFill/>
            <a:ln>
              <a:noFill/>
            </a:ln>
          </p:spPr>
        </p:pic>
      </p:grpSp>
      <p:sp>
        <p:nvSpPr>
          <p:cNvPr id="91" name="Down Arrow 90"/>
          <p:cNvSpPr/>
          <p:nvPr/>
        </p:nvSpPr>
        <p:spPr>
          <a:xfrm rot="5400000" flipV="1">
            <a:off x="2245296" y="3427655"/>
            <a:ext cx="422859" cy="552525"/>
          </a:xfrm>
          <a:prstGeom prst="downArrow">
            <a:avLst>
              <a:gd name="adj1" fmla="val 47916"/>
              <a:gd name="adj2" fmla="val 5231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50000"/>
                </a:schemeClr>
              </a:solidFill>
              <a:latin typeface="Verdana" pitchFamily="34" charset="0"/>
              <a:ea typeface="Verdana" pitchFamily="34" charset="0"/>
              <a:cs typeface="Verdana" pitchFamily="34" charset="0"/>
            </a:endParaRPr>
          </a:p>
        </p:txBody>
      </p:sp>
      <p:sp>
        <p:nvSpPr>
          <p:cNvPr id="43" name="TextBox 42"/>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rPr>
              <a:t>&lt;IR&gt;: A new focus</a:t>
            </a:r>
            <a:endParaRPr lang="en-GB" sz="2400" dirty="0">
              <a:solidFill>
                <a:schemeClr val="accent1">
                  <a:lumMod val="50000"/>
                </a:schemeClr>
              </a:solidFill>
            </a:endParaRPr>
          </a:p>
        </p:txBody>
      </p:sp>
    </p:spTree>
    <p:extLst>
      <p:ext uri="{BB962C8B-B14F-4D97-AF65-F5344CB8AC3E}">
        <p14:creationId xmlns:p14="http://schemas.microsoft.com/office/powerpoint/2010/main" val="415625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88" grpId="0" animBg="1"/>
      <p:bldP spid="9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255097" y="2751973"/>
            <a:ext cx="2579436" cy="1354055"/>
          </a:xfrm>
          <a:custGeom>
            <a:avLst/>
            <a:gdLst>
              <a:gd name="connsiteX0" fmla="*/ 0 w 2579436"/>
              <a:gd name="connsiteY0" fmla="*/ 225680 h 1354055"/>
              <a:gd name="connsiteX1" fmla="*/ 225680 w 2579436"/>
              <a:gd name="connsiteY1" fmla="*/ 0 h 1354055"/>
              <a:gd name="connsiteX2" fmla="*/ 2353756 w 2579436"/>
              <a:gd name="connsiteY2" fmla="*/ 0 h 1354055"/>
              <a:gd name="connsiteX3" fmla="*/ 2579436 w 2579436"/>
              <a:gd name="connsiteY3" fmla="*/ 225680 h 1354055"/>
              <a:gd name="connsiteX4" fmla="*/ 2579436 w 2579436"/>
              <a:gd name="connsiteY4" fmla="*/ 1128375 h 1354055"/>
              <a:gd name="connsiteX5" fmla="*/ 2353756 w 2579436"/>
              <a:gd name="connsiteY5" fmla="*/ 1354055 h 1354055"/>
              <a:gd name="connsiteX6" fmla="*/ 225680 w 2579436"/>
              <a:gd name="connsiteY6" fmla="*/ 1354055 h 1354055"/>
              <a:gd name="connsiteX7" fmla="*/ 0 w 2579436"/>
              <a:gd name="connsiteY7" fmla="*/ 1128375 h 1354055"/>
              <a:gd name="connsiteX8" fmla="*/ 0 w 2579436"/>
              <a:gd name="connsiteY8" fmla="*/ 225680 h 135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436" h="1354055">
                <a:moveTo>
                  <a:pt x="0" y="225680"/>
                </a:moveTo>
                <a:cubicBezTo>
                  <a:pt x="0" y="101040"/>
                  <a:pt x="101040" y="0"/>
                  <a:pt x="225680" y="0"/>
                </a:cubicBezTo>
                <a:lnTo>
                  <a:pt x="2353756" y="0"/>
                </a:lnTo>
                <a:cubicBezTo>
                  <a:pt x="2478396" y="0"/>
                  <a:pt x="2579436" y="101040"/>
                  <a:pt x="2579436" y="225680"/>
                </a:cubicBezTo>
                <a:lnTo>
                  <a:pt x="2579436" y="1128375"/>
                </a:lnTo>
                <a:cubicBezTo>
                  <a:pt x="2579436" y="1253015"/>
                  <a:pt x="2478396" y="1354055"/>
                  <a:pt x="2353756" y="1354055"/>
                </a:cubicBezTo>
                <a:lnTo>
                  <a:pt x="225680" y="1354055"/>
                </a:lnTo>
                <a:cubicBezTo>
                  <a:pt x="101040" y="1354055"/>
                  <a:pt x="0" y="1253015"/>
                  <a:pt x="0" y="1128375"/>
                </a:cubicBezTo>
                <a:lnTo>
                  <a:pt x="0" y="22568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300" tIns="104200" rIns="142300" bIns="104200" numCol="1" spcCol="1270" anchor="ctr" anchorCtr="0">
            <a:noAutofit/>
          </a:bodyPr>
          <a:lstStyle/>
          <a:p>
            <a:pPr lvl="0" algn="ctr" defTabSz="889000">
              <a:lnSpc>
                <a:spcPct val="90000"/>
              </a:lnSpc>
              <a:spcBef>
                <a:spcPct val="0"/>
              </a:spcBef>
              <a:spcAft>
                <a:spcPct val="35000"/>
              </a:spcAft>
            </a:pPr>
            <a:r>
              <a:rPr lang="en-US" sz="2000" b="0" i="1" kern="1200" dirty="0" smtClean="0">
                <a:solidFill>
                  <a:schemeClr val="bg1"/>
                </a:solidFill>
                <a:latin typeface="+mn-lt"/>
                <a:ea typeface="Verdana" pitchFamily="34" charset="0"/>
                <a:cs typeface="Verdana" pitchFamily="34" charset="0"/>
              </a:rPr>
              <a:t>Integrated Reporting</a:t>
            </a:r>
            <a:endParaRPr lang="en-AU" sz="2000" b="0" kern="1200" dirty="0">
              <a:solidFill>
                <a:schemeClr val="bg1"/>
              </a:solidFill>
              <a:latin typeface="+mn-lt"/>
            </a:endParaRPr>
          </a:p>
        </p:txBody>
      </p:sp>
      <p:sp>
        <p:nvSpPr>
          <p:cNvPr id="8" name="Freeform 7"/>
          <p:cNvSpPr/>
          <p:nvPr/>
        </p:nvSpPr>
        <p:spPr>
          <a:xfrm>
            <a:off x="6279433" y="4701880"/>
            <a:ext cx="2579405" cy="1450304"/>
          </a:xfrm>
          <a:custGeom>
            <a:avLst/>
            <a:gdLst>
              <a:gd name="connsiteX0" fmla="*/ 0 w 2579405"/>
              <a:gd name="connsiteY0" fmla="*/ 241722 h 1450304"/>
              <a:gd name="connsiteX1" fmla="*/ 241722 w 2579405"/>
              <a:gd name="connsiteY1" fmla="*/ 0 h 1450304"/>
              <a:gd name="connsiteX2" fmla="*/ 2337683 w 2579405"/>
              <a:gd name="connsiteY2" fmla="*/ 0 h 1450304"/>
              <a:gd name="connsiteX3" fmla="*/ 2579405 w 2579405"/>
              <a:gd name="connsiteY3" fmla="*/ 241722 h 1450304"/>
              <a:gd name="connsiteX4" fmla="*/ 2579405 w 2579405"/>
              <a:gd name="connsiteY4" fmla="*/ 1208582 h 1450304"/>
              <a:gd name="connsiteX5" fmla="*/ 2337683 w 2579405"/>
              <a:gd name="connsiteY5" fmla="*/ 1450304 h 1450304"/>
              <a:gd name="connsiteX6" fmla="*/ 241722 w 2579405"/>
              <a:gd name="connsiteY6" fmla="*/ 1450304 h 1450304"/>
              <a:gd name="connsiteX7" fmla="*/ 0 w 2579405"/>
              <a:gd name="connsiteY7" fmla="*/ 1208582 h 1450304"/>
              <a:gd name="connsiteX8" fmla="*/ 0 w 2579405"/>
              <a:gd name="connsiteY8" fmla="*/ 241722 h 145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405" h="1450304">
                <a:moveTo>
                  <a:pt x="0" y="241722"/>
                </a:moveTo>
                <a:cubicBezTo>
                  <a:pt x="0" y="108223"/>
                  <a:pt x="108223" y="0"/>
                  <a:pt x="241722" y="0"/>
                </a:cubicBezTo>
                <a:lnTo>
                  <a:pt x="2337683" y="0"/>
                </a:lnTo>
                <a:cubicBezTo>
                  <a:pt x="2471182" y="0"/>
                  <a:pt x="2579405" y="108223"/>
                  <a:pt x="2579405" y="241722"/>
                </a:cubicBezTo>
                <a:lnTo>
                  <a:pt x="2579405" y="1208582"/>
                </a:lnTo>
                <a:cubicBezTo>
                  <a:pt x="2579405" y="1342081"/>
                  <a:pt x="2471182" y="1450304"/>
                  <a:pt x="2337683" y="1450304"/>
                </a:cubicBezTo>
                <a:lnTo>
                  <a:pt x="241722" y="1450304"/>
                </a:lnTo>
                <a:cubicBezTo>
                  <a:pt x="108223" y="1450304"/>
                  <a:pt x="0" y="1342081"/>
                  <a:pt x="0" y="1208582"/>
                </a:cubicBezTo>
                <a:lnTo>
                  <a:pt x="0" y="2417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998" tIns="108898" rIns="146998" bIns="108898" numCol="1" spcCol="1270" anchor="ctr" anchorCtr="0">
            <a:noAutofit/>
          </a:bodyPr>
          <a:lstStyle/>
          <a:p>
            <a:pPr lvl="0" algn="ctr" defTabSz="889000">
              <a:lnSpc>
                <a:spcPct val="90000"/>
              </a:lnSpc>
              <a:spcBef>
                <a:spcPct val="0"/>
              </a:spcBef>
              <a:spcAft>
                <a:spcPct val="35000"/>
              </a:spcAft>
            </a:pPr>
            <a:r>
              <a:rPr lang="en-US" sz="2000" b="0" i="1" kern="1200" dirty="0" smtClean="0">
                <a:solidFill>
                  <a:schemeClr val="bg1"/>
                </a:solidFill>
                <a:latin typeface="Verdana" pitchFamily="34" charset="0"/>
                <a:ea typeface="Verdana" pitchFamily="34" charset="0"/>
                <a:cs typeface="Verdana" pitchFamily="34" charset="0"/>
              </a:rPr>
              <a:t>integrated report</a:t>
            </a:r>
            <a:endParaRPr lang="en-AU" sz="2000" b="0" kern="1200" dirty="0">
              <a:solidFill>
                <a:schemeClr val="bg1"/>
              </a:solidFill>
            </a:endParaRPr>
          </a:p>
        </p:txBody>
      </p:sp>
      <p:sp>
        <p:nvSpPr>
          <p:cNvPr id="10" name="Freeform 9"/>
          <p:cNvSpPr/>
          <p:nvPr/>
        </p:nvSpPr>
        <p:spPr>
          <a:xfrm>
            <a:off x="230761" y="986143"/>
            <a:ext cx="2579405" cy="1245962"/>
          </a:xfrm>
          <a:custGeom>
            <a:avLst/>
            <a:gdLst>
              <a:gd name="connsiteX0" fmla="*/ 0 w 2579405"/>
              <a:gd name="connsiteY0" fmla="*/ 207664 h 1245962"/>
              <a:gd name="connsiteX1" fmla="*/ 207664 w 2579405"/>
              <a:gd name="connsiteY1" fmla="*/ 0 h 1245962"/>
              <a:gd name="connsiteX2" fmla="*/ 2371741 w 2579405"/>
              <a:gd name="connsiteY2" fmla="*/ 0 h 1245962"/>
              <a:gd name="connsiteX3" fmla="*/ 2579405 w 2579405"/>
              <a:gd name="connsiteY3" fmla="*/ 207664 h 1245962"/>
              <a:gd name="connsiteX4" fmla="*/ 2579405 w 2579405"/>
              <a:gd name="connsiteY4" fmla="*/ 1038298 h 1245962"/>
              <a:gd name="connsiteX5" fmla="*/ 2371741 w 2579405"/>
              <a:gd name="connsiteY5" fmla="*/ 1245962 h 1245962"/>
              <a:gd name="connsiteX6" fmla="*/ 207664 w 2579405"/>
              <a:gd name="connsiteY6" fmla="*/ 1245962 h 1245962"/>
              <a:gd name="connsiteX7" fmla="*/ 0 w 2579405"/>
              <a:gd name="connsiteY7" fmla="*/ 1038298 h 1245962"/>
              <a:gd name="connsiteX8" fmla="*/ 0 w 2579405"/>
              <a:gd name="connsiteY8" fmla="*/ 207664 h 12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405" h="1245962">
                <a:moveTo>
                  <a:pt x="0" y="207664"/>
                </a:moveTo>
                <a:cubicBezTo>
                  <a:pt x="0" y="92974"/>
                  <a:pt x="92974" y="0"/>
                  <a:pt x="207664" y="0"/>
                </a:cubicBezTo>
                <a:lnTo>
                  <a:pt x="2371741" y="0"/>
                </a:lnTo>
                <a:cubicBezTo>
                  <a:pt x="2486431" y="0"/>
                  <a:pt x="2579405" y="92974"/>
                  <a:pt x="2579405" y="207664"/>
                </a:cubicBezTo>
                <a:lnTo>
                  <a:pt x="2579405" y="1038298"/>
                </a:lnTo>
                <a:cubicBezTo>
                  <a:pt x="2579405" y="1152988"/>
                  <a:pt x="2486431" y="1245962"/>
                  <a:pt x="2371741" y="1245962"/>
                </a:cubicBezTo>
                <a:lnTo>
                  <a:pt x="207664" y="1245962"/>
                </a:lnTo>
                <a:cubicBezTo>
                  <a:pt x="92974" y="1245962"/>
                  <a:pt x="0" y="1152988"/>
                  <a:pt x="0" y="1038298"/>
                </a:cubicBezTo>
                <a:lnTo>
                  <a:pt x="0" y="20766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023" tIns="98923" rIns="137023" bIns="98923" numCol="1" spcCol="1270" anchor="ctr" anchorCtr="0">
            <a:noAutofit/>
          </a:bodyPr>
          <a:lstStyle/>
          <a:p>
            <a:pPr lvl="0" algn="ctr" defTabSz="889000">
              <a:lnSpc>
                <a:spcPct val="90000"/>
              </a:lnSpc>
              <a:spcBef>
                <a:spcPct val="0"/>
              </a:spcBef>
              <a:spcAft>
                <a:spcPct val="35000"/>
              </a:spcAft>
            </a:pPr>
            <a:r>
              <a:rPr lang="en-AU" sz="2000" b="0" i="1" kern="1200" dirty="0" smtClean="0">
                <a:solidFill>
                  <a:schemeClr val="bg1"/>
                </a:solidFill>
                <a:latin typeface="Verdana" pitchFamily="34" charset="0"/>
                <a:ea typeface="Verdana" pitchFamily="34" charset="0"/>
                <a:cs typeface="Verdana" pitchFamily="34" charset="0"/>
              </a:rPr>
              <a:t>integrated thinking</a:t>
            </a:r>
            <a:endParaRPr lang="en-AU" sz="2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rPr>
              <a:t>What is &lt;IR&gt;?</a:t>
            </a:r>
            <a:endParaRPr lang="en-GB" sz="2400" dirty="0">
              <a:solidFill>
                <a:schemeClr val="accent1">
                  <a:lumMod val="50000"/>
                </a:schemeClr>
              </a:solidFill>
            </a:endParaRPr>
          </a:p>
        </p:txBody>
      </p:sp>
      <p:cxnSp>
        <p:nvCxnSpPr>
          <p:cNvPr id="3" name="Elbow Connector 2"/>
          <p:cNvCxnSpPr/>
          <p:nvPr/>
        </p:nvCxnSpPr>
        <p:spPr>
          <a:xfrm>
            <a:off x="2810166" y="1609124"/>
            <a:ext cx="2605170" cy="13878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a:off x="4112751" y="3794455"/>
            <a:ext cx="2310698" cy="1632577"/>
          </a:xfrm>
          <a:prstGeom prst="bentConnector3">
            <a:avLst>
              <a:gd name="adj1" fmla="val 2005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&lt;IR&gt; aims to:</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Diagram 4"/>
          <p:cNvGraphicFramePr/>
          <p:nvPr>
            <p:extLst>
              <p:ext uri="{D42A27DB-BD31-4B8C-83A1-F6EECF244321}">
                <p14:modId xmlns:p14="http://schemas.microsoft.com/office/powerpoint/2010/main" val="3781121505"/>
              </p:ext>
            </p:extLst>
          </p:nvPr>
        </p:nvGraphicFramePr>
        <p:xfrm>
          <a:off x="179512" y="764704"/>
          <a:ext cx="8856984"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491880" y="5608984"/>
            <a:ext cx="2160240" cy="646331"/>
          </a:xfrm>
          <a:prstGeom prst="rect">
            <a:avLst/>
          </a:prstGeom>
          <a:noFill/>
        </p:spPr>
        <p:txBody>
          <a:bodyPr wrap="square" rtlCol="0">
            <a:spAutoFit/>
          </a:bodyPr>
          <a:lstStyle/>
          <a:p>
            <a:pPr lvl="0" algn="ctr"/>
            <a:r>
              <a:rPr lang="en-GB" dirty="0">
                <a:solidFill>
                  <a:schemeClr val="bg1"/>
                </a:solidFill>
              </a:rPr>
              <a:t>Enhance </a:t>
            </a:r>
            <a:endParaRPr lang="en-GB" dirty="0" smtClean="0">
              <a:solidFill>
                <a:schemeClr val="bg1"/>
              </a:solidFill>
            </a:endParaRPr>
          </a:p>
          <a:p>
            <a:pPr lvl="0" algn="ctr"/>
            <a:r>
              <a:rPr lang="en-GB" dirty="0" smtClean="0">
                <a:solidFill>
                  <a:schemeClr val="bg1"/>
                </a:solidFill>
              </a:rPr>
              <a:t>accountability</a:t>
            </a:r>
            <a:endParaRPr lang="en-GB" dirty="0">
              <a:solidFill>
                <a:schemeClr val="bg1"/>
              </a:solidFill>
            </a:endParaRPr>
          </a:p>
        </p:txBody>
      </p:sp>
    </p:spTree>
    <p:extLst>
      <p:ext uri="{BB962C8B-B14F-4D97-AF65-F5344CB8AC3E}">
        <p14:creationId xmlns:p14="http://schemas.microsoft.com/office/powerpoint/2010/main" val="2563845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69408607"/>
              </p:ext>
            </p:extLst>
          </p:nvPr>
        </p:nvGraphicFramePr>
        <p:xfrm>
          <a:off x="359532" y="980728"/>
          <a:ext cx="842493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latin typeface="Futura Std Medium" pitchFamily="34" charset="0"/>
              </a:rPr>
              <a:t>The Framework</a:t>
            </a:r>
            <a:endParaRPr lang="en-GB" sz="2400" dirty="0">
              <a:solidFill>
                <a:schemeClr val="accent1">
                  <a:lumMod val="50000"/>
                </a:schemeClr>
              </a:solidFill>
              <a:latin typeface="Albertus Extra Bold" pitchFamily="34" charset="0"/>
            </a:endParaRPr>
          </a:p>
        </p:txBody>
      </p:sp>
    </p:spTree>
    <p:extLst>
      <p:ext uri="{BB962C8B-B14F-4D97-AF65-F5344CB8AC3E}">
        <p14:creationId xmlns:p14="http://schemas.microsoft.com/office/powerpoint/2010/main" val="2906725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latin typeface="Futura Std Medium" pitchFamily="34" charset="0"/>
              </a:rPr>
              <a:t>The Framework: Core features</a:t>
            </a:r>
            <a:endParaRPr lang="en-GB" sz="2400" dirty="0">
              <a:solidFill>
                <a:schemeClr val="accent1">
                  <a:lumMod val="50000"/>
                </a:schemeClr>
              </a:solidFill>
              <a:latin typeface="Albertus Extra Bold" pitchFamily="34" charset="0"/>
            </a:endParaRPr>
          </a:p>
        </p:txBody>
      </p:sp>
      <p:sp>
        <p:nvSpPr>
          <p:cNvPr id="11" name="TextBox 10"/>
          <p:cNvSpPr txBox="1"/>
          <p:nvPr/>
        </p:nvSpPr>
        <p:spPr>
          <a:xfrm>
            <a:off x="6242683" y="1735932"/>
            <a:ext cx="2657475" cy="1736725"/>
          </a:xfrm>
          <a:prstGeom prst="roundRect">
            <a:avLst/>
          </a:prstGeom>
          <a:solidFill>
            <a:schemeClr val="tx2">
              <a:lumMod val="75000"/>
            </a:schemeClr>
          </a:solidFill>
          <a:ln w="25400" cmpd="sng">
            <a:solidFill>
              <a:schemeClr val="bg1"/>
            </a:solidFill>
          </a:ln>
          <a:effectLst>
            <a:outerShdw blurRad="63500" sx="102000" sy="102000" algn="ctr" rotWithShape="0">
              <a:prstClr val="black">
                <a:alpha val="40000"/>
              </a:prstClr>
            </a:outerShdw>
          </a:effectLst>
        </p:spPr>
        <p:txBody>
          <a:bodyPr>
            <a:spAutoFit/>
          </a:bodyPr>
          <a:lstStyle/>
          <a:p>
            <a:pPr algn="ctr">
              <a:defRPr/>
            </a:pPr>
            <a:endParaRPr lang="en-GB" sz="2400" dirty="0">
              <a:solidFill>
                <a:schemeClr val="bg1"/>
              </a:solidFill>
              <a:latin typeface="Verdana" pitchFamily="34" charset="0"/>
              <a:ea typeface="Verdana" pitchFamily="34" charset="0"/>
              <a:cs typeface="Verdana" pitchFamily="34" charset="0"/>
            </a:endParaRPr>
          </a:p>
          <a:p>
            <a:pPr algn="ctr">
              <a:defRPr/>
            </a:pPr>
            <a:r>
              <a:rPr lang="en-GB" sz="2400" dirty="0">
                <a:solidFill>
                  <a:schemeClr val="bg1"/>
                </a:solidFill>
                <a:latin typeface="Verdana" pitchFamily="34" charset="0"/>
                <a:ea typeface="Verdana" pitchFamily="34" charset="0"/>
                <a:cs typeface="Verdana" pitchFamily="34" charset="0"/>
              </a:rPr>
              <a:t>Content Elements</a:t>
            </a:r>
          </a:p>
          <a:p>
            <a:pPr algn="ctr">
              <a:defRPr/>
            </a:pPr>
            <a:endParaRPr lang="en-GB" sz="2400" b="1" dirty="0">
              <a:solidFill>
                <a:schemeClr val="bg1"/>
              </a:solidFill>
              <a:latin typeface="Verdana" pitchFamily="34" charset="0"/>
              <a:ea typeface="Verdana" pitchFamily="34" charset="0"/>
              <a:cs typeface="Verdana" pitchFamily="34" charset="0"/>
            </a:endParaRPr>
          </a:p>
        </p:txBody>
      </p:sp>
      <p:sp>
        <p:nvSpPr>
          <p:cNvPr id="12" name="TextBox 11"/>
          <p:cNvSpPr txBox="1"/>
          <p:nvPr/>
        </p:nvSpPr>
        <p:spPr>
          <a:xfrm>
            <a:off x="260983" y="1667669"/>
            <a:ext cx="2538413" cy="1871663"/>
          </a:xfrm>
          <a:prstGeom prst="roundRect">
            <a:avLst/>
          </a:prstGeom>
          <a:solidFill>
            <a:schemeClr val="tx2">
              <a:lumMod val="75000"/>
            </a:schemeClr>
          </a:solidFill>
          <a:ln w="25400" cmpd="sng">
            <a:solidFill>
              <a:schemeClr val="bg1"/>
            </a:solidFill>
          </a:ln>
          <a:effectLst>
            <a:outerShdw blurRad="63500" sx="102000" sy="102000" algn="ctr" rotWithShape="0">
              <a:prstClr val="black">
                <a:alpha val="40000"/>
              </a:prstClr>
            </a:outerShdw>
          </a:effectLst>
        </p:spPr>
        <p:txBody>
          <a:bodyPr>
            <a:spAutoFit/>
          </a:bodyPr>
          <a:lstStyle/>
          <a:p>
            <a:pPr algn="ctr">
              <a:defRPr/>
            </a:pPr>
            <a:endParaRPr lang="en-GB" sz="2400" dirty="0">
              <a:solidFill>
                <a:schemeClr val="bg1"/>
              </a:solidFill>
              <a:latin typeface="Verdana" pitchFamily="34" charset="0"/>
              <a:ea typeface="Verdana" pitchFamily="34" charset="0"/>
              <a:cs typeface="Verdana" pitchFamily="34" charset="0"/>
            </a:endParaRPr>
          </a:p>
          <a:p>
            <a:pPr algn="ctr">
              <a:defRPr/>
            </a:pPr>
            <a:r>
              <a:rPr lang="en-GB" sz="2400" dirty="0">
                <a:solidFill>
                  <a:schemeClr val="bg1"/>
                </a:solidFill>
                <a:latin typeface="Verdana" pitchFamily="34" charset="0"/>
                <a:ea typeface="Verdana" pitchFamily="34" charset="0"/>
                <a:cs typeface="Verdana" pitchFamily="34" charset="0"/>
              </a:rPr>
              <a:t>Fundamental Concepts</a:t>
            </a:r>
          </a:p>
          <a:p>
            <a:pPr algn="ctr">
              <a:defRPr/>
            </a:pPr>
            <a:endParaRPr lang="en-GB" sz="3200" dirty="0">
              <a:solidFill>
                <a:schemeClr val="bg1"/>
              </a:solidFill>
              <a:latin typeface="Verdana" pitchFamily="34" charset="0"/>
              <a:ea typeface="Verdana" pitchFamily="34" charset="0"/>
              <a:cs typeface="Verdana" pitchFamily="34" charset="0"/>
            </a:endParaRPr>
          </a:p>
        </p:txBody>
      </p:sp>
      <p:sp>
        <p:nvSpPr>
          <p:cNvPr id="13" name="TextBox 12"/>
          <p:cNvSpPr txBox="1"/>
          <p:nvPr/>
        </p:nvSpPr>
        <p:spPr>
          <a:xfrm>
            <a:off x="3112133" y="1735932"/>
            <a:ext cx="2941638" cy="1736725"/>
          </a:xfrm>
          <a:prstGeom prst="roundRect">
            <a:avLst/>
          </a:prstGeom>
          <a:solidFill>
            <a:schemeClr val="tx2">
              <a:lumMod val="75000"/>
            </a:schemeClr>
          </a:solidFill>
          <a:ln w="25400" cmpd="sng">
            <a:solidFill>
              <a:schemeClr val="bg1"/>
            </a:solidFill>
          </a:ln>
          <a:effectLst>
            <a:outerShdw blurRad="63500" sx="102000" sy="102000" algn="ctr" rotWithShape="0">
              <a:prstClr val="black">
                <a:alpha val="40000"/>
              </a:prstClr>
            </a:outerShdw>
          </a:effectLst>
        </p:spPr>
        <p:txBody>
          <a:bodyPr>
            <a:spAutoFit/>
          </a:bodyPr>
          <a:lstStyle/>
          <a:p>
            <a:pPr algn="ctr">
              <a:defRPr/>
            </a:pPr>
            <a:endParaRPr lang="en-GB" sz="2400" dirty="0">
              <a:solidFill>
                <a:schemeClr val="bg1"/>
              </a:solidFill>
              <a:latin typeface="Verdana" pitchFamily="34" charset="0"/>
              <a:ea typeface="Verdana" pitchFamily="34" charset="0"/>
              <a:cs typeface="Verdana" pitchFamily="34" charset="0"/>
            </a:endParaRPr>
          </a:p>
          <a:p>
            <a:pPr algn="ctr">
              <a:defRPr/>
            </a:pPr>
            <a:r>
              <a:rPr lang="en-GB" sz="2400" dirty="0">
                <a:solidFill>
                  <a:schemeClr val="bg1"/>
                </a:solidFill>
                <a:latin typeface="Verdana" pitchFamily="34" charset="0"/>
                <a:ea typeface="Verdana" pitchFamily="34" charset="0"/>
                <a:cs typeface="Verdana" pitchFamily="34" charset="0"/>
              </a:rPr>
              <a:t>Guiding Principles</a:t>
            </a:r>
          </a:p>
          <a:p>
            <a:pPr algn="ctr">
              <a:defRPr/>
            </a:pPr>
            <a:endParaRPr lang="en-GB" sz="2400" b="1" dirty="0">
              <a:solidFill>
                <a:schemeClr val="bg1"/>
              </a:solidFill>
              <a:latin typeface="Verdana" pitchFamily="34" charset="0"/>
              <a:ea typeface="Verdana" pitchFamily="34" charset="0"/>
              <a:cs typeface="Verdana" pitchFamily="34" charset="0"/>
            </a:endParaRPr>
          </a:p>
        </p:txBody>
      </p:sp>
      <p:sp>
        <p:nvSpPr>
          <p:cNvPr id="15" name="Right Arrow 14"/>
          <p:cNvSpPr/>
          <p:nvPr/>
        </p:nvSpPr>
        <p:spPr>
          <a:xfrm>
            <a:off x="6053771" y="2324894"/>
            <a:ext cx="506413" cy="557213"/>
          </a:xfrm>
          <a:prstGeom prst="rightArrow">
            <a:avLst/>
          </a:prstGeom>
          <a:solidFill>
            <a:schemeClr val="tx2">
              <a:lumMod val="75000"/>
            </a:schemeClr>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Right Arrow 13"/>
          <p:cNvSpPr/>
          <p:nvPr/>
        </p:nvSpPr>
        <p:spPr>
          <a:xfrm>
            <a:off x="2799396" y="2337594"/>
            <a:ext cx="506412" cy="557213"/>
          </a:xfrm>
          <a:prstGeom prst="rightArrow">
            <a:avLst/>
          </a:prstGeom>
          <a:solidFill>
            <a:schemeClr val="tx2">
              <a:lumMod val="75000"/>
            </a:schemeClr>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Rectangle 2"/>
          <p:cNvSpPr/>
          <p:nvPr/>
        </p:nvSpPr>
        <p:spPr>
          <a:xfrm>
            <a:off x="2799396" y="1603692"/>
            <a:ext cx="6183634" cy="2376264"/>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971600" y="4365104"/>
            <a:ext cx="6480720"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solidFill>
                  <a:schemeClr val="tx2">
                    <a:lumMod val="50000"/>
                  </a:schemeClr>
                </a:solidFill>
              </a:rPr>
              <a:t>Value Creation for the organization and for others</a:t>
            </a:r>
          </a:p>
          <a:p>
            <a:pPr marL="285750" indent="-285750">
              <a:buFont typeface="Arial" panose="020B0604020202020204" pitchFamily="34" charset="0"/>
              <a:buChar char="•"/>
            </a:pPr>
            <a:endParaRPr lang="en-GB" dirty="0">
              <a:solidFill>
                <a:schemeClr val="tx2">
                  <a:lumMod val="50000"/>
                </a:schemeClr>
              </a:solidFill>
            </a:endParaRPr>
          </a:p>
          <a:p>
            <a:pPr marL="285750" indent="-285750">
              <a:buFont typeface="Arial" panose="020B0604020202020204" pitchFamily="34" charset="0"/>
              <a:buChar char="•"/>
            </a:pPr>
            <a:r>
              <a:rPr lang="en-GB" dirty="0" smtClean="0">
                <a:solidFill>
                  <a:schemeClr val="tx2">
                    <a:lumMod val="50000"/>
                  </a:schemeClr>
                </a:solidFill>
              </a:rPr>
              <a:t>The Capitals</a:t>
            </a:r>
          </a:p>
          <a:p>
            <a:pPr marL="285750" indent="-285750">
              <a:buFont typeface="Arial" panose="020B0604020202020204" pitchFamily="34" charset="0"/>
              <a:buChar char="•"/>
            </a:pPr>
            <a:endParaRPr lang="en-GB" dirty="0">
              <a:solidFill>
                <a:schemeClr val="tx2">
                  <a:lumMod val="50000"/>
                </a:schemeClr>
              </a:solidFill>
            </a:endParaRPr>
          </a:p>
          <a:p>
            <a:pPr marL="285750" indent="-285750">
              <a:buFont typeface="Arial" panose="020B0604020202020204" pitchFamily="34" charset="0"/>
              <a:buChar char="•"/>
            </a:pPr>
            <a:r>
              <a:rPr lang="en-GB" dirty="0" smtClean="0">
                <a:solidFill>
                  <a:schemeClr val="tx2">
                    <a:lumMod val="50000"/>
                  </a:schemeClr>
                </a:solidFill>
              </a:rPr>
              <a:t>The Value Creation Process</a:t>
            </a:r>
            <a:endParaRPr lang="en-GB" dirty="0">
              <a:solidFill>
                <a:schemeClr val="tx2">
                  <a:lumMod val="50000"/>
                </a:schemeClr>
              </a:solidFill>
            </a:endParaRPr>
          </a:p>
        </p:txBody>
      </p:sp>
    </p:spTree>
    <p:extLst>
      <p:ext uri="{BB962C8B-B14F-4D97-AF65-F5344CB8AC3E}">
        <p14:creationId xmlns:p14="http://schemas.microsoft.com/office/powerpoint/2010/main" val="36813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116632"/>
            <a:ext cx="4923656" cy="369332"/>
          </a:xfrm>
          <a:prstGeom prst="rect">
            <a:avLst/>
          </a:prstGeom>
          <a:noFill/>
        </p:spPr>
        <p:txBody>
          <a:bodyPr wrap="square" rtlCol="0">
            <a:spAutoFit/>
          </a:bodyPr>
          <a:lstStyle/>
          <a:p>
            <a:r>
              <a:rPr lang="en-GB"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Framework: Fundamental Concepts</a:t>
            </a:r>
            <a:endParaRPr lang="en-GB"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2" name="Picture 2" descr="C:\Users\Juliet\Downloads\IIRCValueCreated_FINAL.jpg"/>
          <p:cNvPicPr>
            <a:picLocks noChangeAspect="1" noChangeArrowheads="1"/>
          </p:cNvPicPr>
          <p:nvPr/>
        </p:nvPicPr>
        <p:blipFill rotWithShape="1">
          <a:blip r:embed="rId3">
            <a:extLst>
              <a:ext uri="{28A0092B-C50C-407E-A947-70E740481C1C}">
                <a14:useLocalDpi xmlns:a14="http://schemas.microsoft.com/office/drawing/2010/main" val="0"/>
              </a:ext>
            </a:extLst>
          </a:blip>
          <a:srcRect t="10527" b="10705"/>
          <a:stretch/>
        </p:blipFill>
        <p:spPr bwMode="auto">
          <a:xfrm>
            <a:off x="781655" y="908720"/>
            <a:ext cx="7580690" cy="561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804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16832"/>
            <a:ext cx="2458540"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456" y="1916832"/>
            <a:ext cx="2520000"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2222" y="1916832"/>
            <a:ext cx="2757930"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40546" y="148072"/>
            <a:ext cx="6219800" cy="338554"/>
          </a:xfrm>
          <a:prstGeom prst="rect">
            <a:avLst/>
          </a:prstGeom>
          <a:noFill/>
        </p:spPr>
        <p:txBody>
          <a:bodyPr wrap="square" rtlCol="0">
            <a:spAutoFit/>
          </a:bodyPr>
          <a:lstStyle/>
          <a:p>
            <a:r>
              <a:rPr lang="en-GB" sz="1600" dirty="0" smtClean="0">
                <a:solidFill>
                  <a:schemeClr val="accent1">
                    <a:lumMod val="50000"/>
                  </a:schemeClr>
                </a:solidFill>
              </a:rPr>
              <a:t>6 capitals with different combinations and connectivity</a:t>
            </a:r>
            <a:endParaRPr lang="en-GB" sz="1600" dirty="0">
              <a:solidFill>
                <a:schemeClr val="accent1">
                  <a:lumMod val="50000"/>
                </a:schemeClr>
              </a:solidFill>
            </a:endParaRPr>
          </a:p>
        </p:txBody>
      </p:sp>
    </p:spTree>
    <p:extLst>
      <p:ext uri="{BB962C8B-B14F-4D97-AF65-F5344CB8AC3E}">
        <p14:creationId xmlns:p14="http://schemas.microsoft.com/office/powerpoint/2010/main" val="1962529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uliet\Downloads\shutterstock_6243868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99000" contrast="94000"/>
                    </a14:imgEffect>
                  </a14:imgLayer>
                </a14:imgProps>
              </a:ext>
              <a:ext uri="{28A0092B-C50C-407E-A947-70E740481C1C}">
                <a14:useLocalDpi xmlns:a14="http://schemas.microsoft.com/office/drawing/2010/main" val="0"/>
              </a:ext>
            </a:extLst>
          </a:blip>
          <a:srcRect l="4966" t="10638" r="3645" b="6074"/>
          <a:stretch/>
        </p:blipFill>
        <p:spPr bwMode="auto">
          <a:xfrm>
            <a:off x="251520" y="1588097"/>
            <a:ext cx="8805437" cy="4401886"/>
          </a:xfrm>
          <a:prstGeom prst="rect">
            <a:avLst/>
          </a:prstGeom>
          <a:solidFill>
            <a:schemeClr val="bg1">
              <a:lumMod val="95000"/>
            </a:schemeClr>
          </a:solidFill>
        </p:spPr>
      </p:pic>
      <p:sp>
        <p:nvSpPr>
          <p:cNvPr id="9" name="Hexagon 8"/>
          <p:cNvSpPr/>
          <p:nvPr/>
        </p:nvSpPr>
        <p:spPr>
          <a:xfrm>
            <a:off x="3920210" y="3789040"/>
            <a:ext cx="2843808" cy="2016224"/>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NGOs</a:t>
            </a:r>
          </a:p>
        </p:txBody>
      </p:sp>
      <p:sp>
        <p:nvSpPr>
          <p:cNvPr id="23" name="Hexagon 22"/>
          <p:cNvSpPr/>
          <p:nvPr/>
        </p:nvSpPr>
        <p:spPr>
          <a:xfrm>
            <a:off x="1984378" y="2852936"/>
            <a:ext cx="2843808" cy="2016224"/>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Companies</a:t>
            </a:r>
          </a:p>
        </p:txBody>
      </p:sp>
      <p:sp>
        <p:nvSpPr>
          <p:cNvPr id="24" name="Hexagon 23"/>
          <p:cNvSpPr/>
          <p:nvPr/>
        </p:nvSpPr>
        <p:spPr>
          <a:xfrm>
            <a:off x="31778" y="1916832"/>
            <a:ext cx="2843808" cy="2016224"/>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Investors</a:t>
            </a:r>
          </a:p>
        </p:txBody>
      </p:sp>
      <p:sp>
        <p:nvSpPr>
          <p:cNvPr id="25" name="Hexagon 24"/>
          <p:cNvSpPr/>
          <p:nvPr/>
        </p:nvSpPr>
        <p:spPr>
          <a:xfrm>
            <a:off x="5864426" y="2852936"/>
            <a:ext cx="2843808" cy="2016224"/>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Accounting</a:t>
            </a:r>
          </a:p>
        </p:txBody>
      </p:sp>
      <p:sp>
        <p:nvSpPr>
          <p:cNvPr id="26" name="Hexagon 25"/>
          <p:cNvSpPr/>
          <p:nvPr/>
        </p:nvSpPr>
        <p:spPr>
          <a:xfrm>
            <a:off x="3920210" y="1916832"/>
            <a:ext cx="2843808" cy="2016224"/>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Standard</a:t>
            </a:r>
          </a:p>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setters</a:t>
            </a:r>
          </a:p>
        </p:txBody>
      </p:sp>
      <p:sp>
        <p:nvSpPr>
          <p:cNvPr id="27" name="Hexagon 26"/>
          <p:cNvSpPr/>
          <p:nvPr/>
        </p:nvSpPr>
        <p:spPr>
          <a:xfrm>
            <a:off x="1975994" y="980728"/>
            <a:ext cx="2843808" cy="2016224"/>
          </a:xfrm>
          <a:prstGeom prst="hexago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Regulators</a:t>
            </a:r>
          </a:p>
        </p:txBody>
      </p:sp>
      <p:sp>
        <p:nvSpPr>
          <p:cNvPr id="28" name="TextBox 27"/>
          <p:cNvSpPr txBox="1"/>
          <p:nvPr/>
        </p:nvSpPr>
        <p:spPr>
          <a:xfrm>
            <a:off x="6544961" y="6119718"/>
            <a:ext cx="2599039" cy="523220"/>
          </a:xfrm>
          <a:prstGeom prst="rect">
            <a:avLst/>
          </a:prstGeom>
          <a:noFill/>
        </p:spPr>
        <p:txBody>
          <a:bodyPr wrap="square" rtlCol="0">
            <a:spAutoFit/>
          </a:bodyPr>
          <a:lstStyle/>
          <a:p>
            <a:pPr algn="r"/>
            <a:r>
              <a:rPr lang="en-AU" sz="14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Chair: Prof Mervyn King</a:t>
            </a:r>
          </a:p>
          <a:p>
            <a:pPr algn="r"/>
            <a:r>
              <a:rPr lang="en-AU" sz="1400" dirty="0" err="1" smtClean="0">
                <a:solidFill>
                  <a:srgbClr val="1F497D"/>
                </a:solidFill>
                <a:latin typeface="Verdana" panose="020B0604030504040204" pitchFamily="34" charset="0"/>
                <a:ea typeface="Verdana" panose="020B0604030504040204" pitchFamily="34" charset="0"/>
                <a:cs typeface="Verdana" panose="020B0604030504040204" pitchFamily="34" charset="0"/>
              </a:rPr>
              <a:t>CEO</a:t>
            </a:r>
            <a:r>
              <a:rPr lang="en-AU" sz="1400" dirty="0" smtClean="0">
                <a:solidFill>
                  <a:srgbClr val="1F497D"/>
                </a:solidFill>
                <a:latin typeface="Verdana" panose="020B0604030504040204" pitchFamily="34" charset="0"/>
                <a:ea typeface="Verdana" panose="020B0604030504040204" pitchFamily="34" charset="0"/>
                <a:cs typeface="Verdana" panose="020B0604030504040204" pitchFamily="34" charset="0"/>
              </a:rPr>
              <a:t>: Paul Druckman</a:t>
            </a:r>
            <a:endParaRPr lang="en-AU" sz="1400" dirty="0">
              <a:solidFill>
                <a:srgbClr val="1F497D"/>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144016" y="187424"/>
            <a:ext cx="3123456"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Who is the IIRC?</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5933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mail-attachment.googleusercontent.com/attachment/?ui=2&amp;ik=147c8dd8dd&amp;view=att&amp;th=13a8d7f3eb7d3b91&amp;attid=0.1&amp;disp=inline&amp;realattid=d64598e8f7d737d9_0.1.1&amp;safe=1&amp;zw&amp;saduie=AG9B_P9L6WTKLIxpQcN52HEGVpCl&amp;sadet=1350993915314&amp;sads=cmZP2WqW5GDpFLeOid-GYgdMei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descr="IIRCBusinessModel_diagrams_internal_FINAL-02.jpg"/>
          <p:cNvPicPr/>
          <p:nvPr/>
        </p:nvPicPr>
        <p:blipFill>
          <a:blip r:embed="rId3" cstate="print"/>
          <a:stretch>
            <a:fillRect/>
          </a:stretch>
        </p:blipFill>
        <p:spPr>
          <a:xfrm>
            <a:off x="207740" y="836712"/>
            <a:ext cx="8728521" cy="5184576"/>
          </a:xfrm>
          <a:prstGeom prst="rect">
            <a:avLst/>
          </a:prstGeom>
        </p:spPr>
      </p:pic>
      <p:sp>
        <p:nvSpPr>
          <p:cNvPr id="7" name="TextBox 6"/>
          <p:cNvSpPr txBox="1"/>
          <p:nvPr/>
        </p:nvSpPr>
        <p:spPr>
          <a:xfrm>
            <a:off x="152400" y="116632"/>
            <a:ext cx="6579840" cy="400110"/>
          </a:xfrm>
          <a:prstGeom prst="rect">
            <a:avLst/>
          </a:prstGeom>
          <a:noFill/>
        </p:spPr>
        <p:txBody>
          <a:bodyPr wrap="square" rtlCol="0">
            <a:spAutoFit/>
          </a:bodyPr>
          <a:lstStyle/>
          <a:p>
            <a:r>
              <a:rPr lang="en-GB" sz="20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Framework: Fundamental Concepts</a:t>
            </a:r>
            <a:endParaRPr lang="en-GB" sz="20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Rectangle 3"/>
          <p:cNvSpPr/>
          <p:nvPr/>
        </p:nvSpPr>
        <p:spPr>
          <a:xfrm>
            <a:off x="460375" y="6021288"/>
            <a:ext cx="4393575" cy="461665"/>
          </a:xfrm>
          <a:prstGeom prst="rect">
            <a:avLst/>
          </a:prstGeom>
        </p:spPr>
        <p:txBody>
          <a:bodyPr wrap="none">
            <a:spAutoFit/>
          </a:bodyPr>
          <a:lstStyle/>
          <a:p>
            <a:r>
              <a:rPr lang="en-GB" sz="2400" dirty="0">
                <a:solidFill>
                  <a:schemeClr val="tx2">
                    <a:lumMod val="50000"/>
                  </a:schemeClr>
                </a:solidFill>
              </a:rPr>
              <a:t>The Value Creation Process</a:t>
            </a:r>
          </a:p>
        </p:txBody>
      </p:sp>
    </p:spTree>
    <p:extLst>
      <p:ext uri="{BB962C8B-B14F-4D97-AF65-F5344CB8AC3E}">
        <p14:creationId xmlns:p14="http://schemas.microsoft.com/office/powerpoint/2010/main" val="2524469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latin typeface="Futura Std Medium" pitchFamily="34" charset="0"/>
              </a:rPr>
              <a:t>The Framework: Core features</a:t>
            </a:r>
            <a:endParaRPr lang="en-GB" sz="2400" dirty="0">
              <a:solidFill>
                <a:schemeClr val="accent1">
                  <a:lumMod val="50000"/>
                </a:schemeClr>
              </a:solidFill>
              <a:latin typeface="Albertus Extra Bold" pitchFamily="34" charset="0"/>
            </a:endParaRPr>
          </a:p>
        </p:txBody>
      </p:sp>
      <p:sp>
        <p:nvSpPr>
          <p:cNvPr id="11" name="TextBox 10"/>
          <p:cNvSpPr txBox="1"/>
          <p:nvPr/>
        </p:nvSpPr>
        <p:spPr>
          <a:xfrm>
            <a:off x="6242683" y="1735932"/>
            <a:ext cx="2657475" cy="1736725"/>
          </a:xfrm>
          <a:prstGeom prst="roundRect">
            <a:avLst/>
          </a:prstGeom>
          <a:solidFill>
            <a:schemeClr val="tx2">
              <a:lumMod val="75000"/>
            </a:schemeClr>
          </a:solidFill>
          <a:ln w="25400" cmpd="sng">
            <a:solidFill>
              <a:schemeClr val="bg1"/>
            </a:solidFill>
          </a:ln>
          <a:effectLst>
            <a:outerShdw blurRad="63500" sx="102000" sy="102000" algn="ctr" rotWithShape="0">
              <a:prstClr val="black">
                <a:alpha val="40000"/>
              </a:prstClr>
            </a:outerShdw>
          </a:effectLst>
        </p:spPr>
        <p:txBody>
          <a:bodyPr>
            <a:spAutoFit/>
          </a:bodyPr>
          <a:lstStyle/>
          <a:p>
            <a:pPr algn="ctr">
              <a:defRPr/>
            </a:pPr>
            <a:endParaRPr lang="en-GB" sz="2400" dirty="0">
              <a:solidFill>
                <a:schemeClr val="bg1"/>
              </a:solidFill>
              <a:latin typeface="Verdana" pitchFamily="34" charset="0"/>
              <a:ea typeface="Verdana" pitchFamily="34" charset="0"/>
              <a:cs typeface="Verdana" pitchFamily="34" charset="0"/>
            </a:endParaRPr>
          </a:p>
          <a:p>
            <a:pPr algn="ctr">
              <a:defRPr/>
            </a:pPr>
            <a:r>
              <a:rPr lang="en-GB" sz="2400" dirty="0">
                <a:solidFill>
                  <a:schemeClr val="bg1"/>
                </a:solidFill>
                <a:latin typeface="Verdana" pitchFamily="34" charset="0"/>
                <a:ea typeface="Verdana" pitchFamily="34" charset="0"/>
                <a:cs typeface="Verdana" pitchFamily="34" charset="0"/>
              </a:rPr>
              <a:t>Content Elements</a:t>
            </a:r>
          </a:p>
          <a:p>
            <a:pPr algn="ctr">
              <a:defRPr/>
            </a:pPr>
            <a:endParaRPr lang="en-GB" sz="2400" b="1" dirty="0">
              <a:solidFill>
                <a:schemeClr val="bg1"/>
              </a:solidFill>
              <a:latin typeface="Verdana" pitchFamily="34" charset="0"/>
              <a:ea typeface="Verdana" pitchFamily="34" charset="0"/>
              <a:cs typeface="Verdana" pitchFamily="34" charset="0"/>
            </a:endParaRPr>
          </a:p>
        </p:txBody>
      </p:sp>
      <p:sp>
        <p:nvSpPr>
          <p:cNvPr id="12" name="TextBox 11"/>
          <p:cNvSpPr txBox="1"/>
          <p:nvPr/>
        </p:nvSpPr>
        <p:spPr>
          <a:xfrm>
            <a:off x="260983" y="1667669"/>
            <a:ext cx="2538413" cy="1871663"/>
          </a:xfrm>
          <a:prstGeom prst="roundRect">
            <a:avLst/>
          </a:prstGeom>
          <a:solidFill>
            <a:schemeClr val="tx2">
              <a:lumMod val="75000"/>
            </a:schemeClr>
          </a:solidFill>
          <a:ln w="25400" cmpd="sng">
            <a:solidFill>
              <a:schemeClr val="bg1"/>
            </a:solidFill>
          </a:ln>
          <a:effectLst>
            <a:outerShdw blurRad="63500" sx="102000" sy="102000" algn="ctr" rotWithShape="0">
              <a:prstClr val="black">
                <a:alpha val="40000"/>
              </a:prstClr>
            </a:outerShdw>
          </a:effectLst>
        </p:spPr>
        <p:txBody>
          <a:bodyPr>
            <a:spAutoFit/>
          </a:bodyPr>
          <a:lstStyle/>
          <a:p>
            <a:pPr algn="ctr">
              <a:defRPr/>
            </a:pPr>
            <a:endParaRPr lang="en-GB" sz="2400" dirty="0">
              <a:solidFill>
                <a:schemeClr val="bg1"/>
              </a:solidFill>
              <a:latin typeface="Verdana" pitchFamily="34" charset="0"/>
              <a:ea typeface="Verdana" pitchFamily="34" charset="0"/>
              <a:cs typeface="Verdana" pitchFamily="34" charset="0"/>
            </a:endParaRPr>
          </a:p>
          <a:p>
            <a:pPr algn="ctr">
              <a:defRPr/>
            </a:pPr>
            <a:r>
              <a:rPr lang="en-GB" sz="2400" dirty="0">
                <a:solidFill>
                  <a:schemeClr val="bg1"/>
                </a:solidFill>
                <a:latin typeface="Verdana" pitchFamily="34" charset="0"/>
                <a:ea typeface="Verdana" pitchFamily="34" charset="0"/>
                <a:cs typeface="Verdana" pitchFamily="34" charset="0"/>
              </a:rPr>
              <a:t>Fundamental Concepts</a:t>
            </a:r>
          </a:p>
          <a:p>
            <a:pPr algn="ctr">
              <a:defRPr/>
            </a:pPr>
            <a:endParaRPr lang="en-GB" sz="3200" dirty="0">
              <a:solidFill>
                <a:schemeClr val="bg1"/>
              </a:solidFill>
              <a:latin typeface="Verdana" pitchFamily="34" charset="0"/>
              <a:ea typeface="Verdana" pitchFamily="34" charset="0"/>
              <a:cs typeface="Verdana" pitchFamily="34" charset="0"/>
            </a:endParaRPr>
          </a:p>
        </p:txBody>
      </p:sp>
      <p:sp>
        <p:nvSpPr>
          <p:cNvPr id="13" name="TextBox 12"/>
          <p:cNvSpPr txBox="1"/>
          <p:nvPr/>
        </p:nvSpPr>
        <p:spPr>
          <a:xfrm>
            <a:off x="3112133" y="1735932"/>
            <a:ext cx="2941638" cy="1736725"/>
          </a:xfrm>
          <a:prstGeom prst="roundRect">
            <a:avLst/>
          </a:prstGeom>
          <a:solidFill>
            <a:schemeClr val="tx2">
              <a:lumMod val="75000"/>
            </a:schemeClr>
          </a:solidFill>
          <a:ln w="25400" cmpd="sng">
            <a:solidFill>
              <a:schemeClr val="bg1"/>
            </a:solidFill>
          </a:ln>
          <a:effectLst>
            <a:outerShdw blurRad="63500" sx="102000" sy="102000" algn="ctr" rotWithShape="0">
              <a:prstClr val="black">
                <a:alpha val="40000"/>
              </a:prstClr>
            </a:outerShdw>
          </a:effectLst>
        </p:spPr>
        <p:txBody>
          <a:bodyPr>
            <a:spAutoFit/>
          </a:bodyPr>
          <a:lstStyle/>
          <a:p>
            <a:pPr algn="ctr">
              <a:defRPr/>
            </a:pPr>
            <a:endParaRPr lang="en-GB" sz="2400" dirty="0">
              <a:solidFill>
                <a:schemeClr val="bg1"/>
              </a:solidFill>
              <a:latin typeface="Verdana" pitchFamily="34" charset="0"/>
              <a:ea typeface="Verdana" pitchFamily="34" charset="0"/>
              <a:cs typeface="Verdana" pitchFamily="34" charset="0"/>
            </a:endParaRPr>
          </a:p>
          <a:p>
            <a:pPr algn="ctr">
              <a:defRPr/>
            </a:pPr>
            <a:r>
              <a:rPr lang="en-GB" sz="2400" dirty="0">
                <a:solidFill>
                  <a:schemeClr val="bg1"/>
                </a:solidFill>
                <a:latin typeface="Verdana" pitchFamily="34" charset="0"/>
                <a:ea typeface="Verdana" pitchFamily="34" charset="0"/>
                <a:cs typeface="Verdana" pitchFamily="34" charset="0"/>
              </a:rPr>
              <a:t>Guiding Principles</a:t>
            </a:r>
          </a:p>
          <a:p>
            <a:pPr algn="ctr">
              <a:defRPr/>
            </a:pPr>
            <a:endParaRPr lang="en-GB" sz="2400" b="1" dirty="0">
              <a:solidFill>
                <a:schemeClr val="bg1"/>
              </a:solidFill>
              <a:latin typeface="Verdana" pitchFamily="34" charset="0"/>
              <a:ea typeface="Verdana" pitchFamily="34" charset="0"/>
              <a:cs typeface="Verdana" pitchFamily="34" charset="0"/>
            </a:endParaRPr>
          </a:p>
        </p:txBody>
      </p:sp>
      <p:sp>
        <p:nvSpPr>
          <p:cNvPr id="15" name="Right Arrow 14"/>
          <p:cNvSpPr/>
          <p:nvPr/>
        </p:nvSpPr>
        <p:spPr>
          <a:xfrm>
            <a:off x="5947408" y="2324894"/>
            <a:ext cx="506413" cy="557213"/>
          </a:xfrm>
          <a:prstGeom prst="rightArrow">
            <a:avLst/>
          </a:prstGeom>
          <a:solidFill>
            <a:schemeClr val="tx2">
              <a:lumMod val="75000"/>
            </a:schemeClr>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Right Arrow 13"/>
          <p:cNvSpPr/>
          <p:nvPr/>
        </p:nvSpPr>
        <p:spPr>
          <a:xfrm>
            <a:off x="2656521" y="2324894"/>
            <a:ext cx="506412" cy="557213"/>
          </a:xfrm>
          <a:prstGeom prst="rightArrow">
            <a:avLst/>
          </a:prstGeom>
          <a:solidFill>
            <a:schemeClr val="tx2">
              <a:lumMod val="75000"/>
            </a:schemeClr>
          </a:solidFill>
          <a:ln w="349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Rectangle 2"/>
          <p:cNvSpPr/>
          <p:nvPr/>
        </p:nvSpPr>
        <p:spPr>
          <a:xfrm>
            <a:off x="152399" y="1650459"/>
            <a:ext cx="2959733" cy="2121371"/>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4575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16632"/>
            <a:ext cx="6075784" cy="400110"/>
          </a:xfrm>
          <a:prstGeom prst="rect">
            <a:avLst/>
          </a:prstGeom>
          <a:noFill/>
        </p:spPr>
        <p:txBody>
          <a:bodyPr wrap="square" rtlCol="0">
            <a:spAutoFit/>
          </a:bodyPr>
          <a:lstStyle/>
          <a:p>
            <a:r>
              <a:rPr lang="en-GB" sz="20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Framework: Guiding Principles</a:t>
            </a:r>
            <a:endParaRPr lang="en-GB" sz="20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C:\Users\Juliet\Downloads\shutterstock_13453724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96" r="34509"/>
          <a:stretch/>
        </p:blipFill>
        <p:spPr bwMode="auto">
          <a:xfrm>
            <a:off x="185354" y="836713"/>
            <a:ext cx="1624413" cy="58382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318125" y="835913"/>
            <a:ext cx="0" cy="5661248"/>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444208" y="1073519"/>
            <a:ext cx="3078088" cy="5186035"/>
          </a:xfrm>
          <a:prstGeom prst="rect">
            <a:avLst/>
          </a:prstGeom>
        </p:spPr>
        <p:txBody>
          <a:bodyPr wrap="square">
            <a:spAutoFit/>
          </a:bodyPr>
          <a:lstStyle/>
          <a:p>
            <a:pPr marL="285750" indent="-285750">
              <a:buFont typeface="Arial" pitchFamily="34" charset="0"/>
              <a:buChar char="•"/>
            </a:pPr>
            <a:r>
              <a:rPr lang="en-GB" i="1" dirty="0">
                <a:solidFill>
                  <a:schemeClr val="accent1">
                    <a:lumMod val="50000"/>
                  </a:schemeClr>
                </a:solidFill>
              </a:rPr>
              <a:t>Strategic focus and future orientation</a:t>
            </a:r>
          </a:p>
          <a:p>
            <a:endParaRPr lang="en-GB" i="1" dirty="0">
              <a:solidFill>
                <a:schemeClr val="accent1">
                  <a:lumMod val="50000"/>
                </a:schemeClr>
              </a:solidFill>
            </a:endParaRPr>
          </a:p>
          <a:p>
            <a:pPr marL="285750" indent="-285750">
              <a:buFont typeface="Arial" panose="020B0604020202020204" pitchFamily="34" charset="0"/>
              <a:buChar char="•"/>
            </a:pPr>
            <a:r>
              <a:rPr lang="en-GB" i="1" dirty="0">
                <a:solidFill>
                  <a:schemeClr val="accent1">
                    <a:lumMod val="50000"/>
                  </a:schemeClr>
                </a:solidFill>
              </a:rPr>
              <a:t>Connectivity of information</a:t>
            </a:r>
          </a:p>
          <a:p>
            <a:endParaRPr lang="en-GB" i="1" dirty="0">
              <a:solidFill>
                <a:schemeClr val="accent1">
                  <a:lumMod val="50000"/>
                </a:schemeClr>
              </a:solidFill>
            </a:endParaRPr>
          </a:p>
          <a:p>
            <a:pPr marL="285750" indent="-285750">
              <a:buFont typeface="Arial" panose="020B0604020202020204" pitchFamily="34" charset="0"/>
              <a:buChar char="•"/>
            </a:pPr>
            <a:r>
              <a:rPr lang="en-GB" i="1" dirty="0">
                <a:solidFill>
                  <a:schemeClr val="accent1">
                    <a:lumMod val="50000"/>
                  </a:schemeClr>
                </a:solidFill>
              </a:rPr>
              <a:t>Stakeholder relationships</a:t>
            </a:r>
          </a:p>
          <a:p>
            <a:endParaRPr lang="en-GB" i="1" dirty="0">
              <a:solidFill>
                <a:schemeClr val="accent1">
                  <a:lumMod val="50000"/>
                </a:schemeClr>
              </a:solidFill>
            </a:endParaRPr>
          </a:p>
          <a:p>
            <a:pPr marL="285750" indent="-285750">
              <a:buFont typeface="Arial" panose="020B0604020202020204" pitchFamily="34" charset="0"/>
              <a:buChar char="•"/>
            </a:pPr>
            <a:r>
              <a:rPr lang="en-GB" i="1" dirty="0">
                <a:solidFill>
                  <a:schemeClr val="accent1">
                    <a:lumMod val="50000"/>
                  </a:schemeClr>
                </a:solidFill>
              </a:rPr>
              <a:t>Materiality</a:t>
            </a:r>
          </a:p>
          <a:p>
            <a:endParaRPr lang="en-GB" i="1" dirty="0">
              <a:solidFill>
                <a:schemeClr val="accent1">
                  <a:lumMod val="50000"/>
                </a:schemeClr>
              </a:solidFill>
            </a:endParaRPr>
          </a:p>
          <a:p>
            <a:pPr marL="285750" indent="-285750">
              <a:buFont typeface="Arial" panose="020B0604020202020204" pitchFamily="34" charset="0"/>
              <a:buChar char="•"/>
            </a:pPr>
            <a:r>
              <a:rPr lang="en-GB" i="1" dirty="0">
                <a:solidFill>
                  <a:schemeClr val="accent1">
                    <a:lumMod val="50000"/>
                  </a:schemeClr>
                </a:solidFill>
              </a:rPr>
              <a:t>Conciseness</a:t>
            </a:r>
          </a:p>
          <a:p>
            <a:endParaRPr lang="en-GB" i="1" dirty="0">
              <a:solidFill>
                <a:schemeClr val="accent1">
                  <a:lumMod val="50000"/>
                </a:schemeClr>
              </a:solidFill>
            </a:endParaRPr>
          </a:p>
          <a:p>
            <a:pPr marL="285750" indent="-285750">
              <a:buFont typeface="Arial" panose="020B0604020202020204" pitchFamily="34" charset="0"/>
              <a:buChar char="•"/>
            </a:pPr>
            <a:r>
              <a:rPr lang="en-GB" i="1" dirty="0">
                <a:solidFill>
                  <a:schemeClr val="accent1">
                    <a:lumMod val="50000"/>
                  </a:schemeClr>
                </a:solidFill>
              </a:rPr>
              <a:t>Reliability and completeness</a:t>
            </a:r>
          </a:p>
          <a:p>
            <a:endParaRPr lang="en-GB" i="1" dirty="0">
              <a:solidFill>
                <a:schemeClr val="accent1">
                  <a:lumMod val="50000"/>
                </a:schemeClr>
              </a:solidFill>
            </a:endParaRPr>
          </a:p>
          <a:p>
            <a:pPr marL="285750" indent="-285750">
              <a:buFont typeface="Arial" panose="020B0604020202020204" pitchFamily="34" charset="0"/>
              <a:buChar char="•"/>
            </a:pPr>
            <a:r>
              <a:rPr lang="en-GB" i="1" dirty="0">
                <a:solidFill>
                  <a:schemeClr val="accent1">
                    <a:lumMod val="50000"/>
                  </a:schemeClr>
                </a:solidFill>
              </a:rPr>
              <a:t>Consistency and comparability</a:t>
            </a:r>
          </a:p>
          <a:p>
            <a:pPr marL="285750" indent="-285750">
              <a:buFont typeface="Arial" panose="020B0604020202020204" pitchFamily="34" charset="0"/>
              <a:buChar char="•"/>
            </a:pPr>
            <a:endParaRPr lang="en-GB" sz="700" i="1" dirty="0">
              <a:solidFill>
                <a:schemeClr val="accent1">
                  <a:lumMod val="50000"/>
                </a:schemeClr>
              </a:solidFill>
              <a:latin typeface="Verdana" pitchFamily="34" charset="0"/>
              <a:ea typeface="Verdana" pitchFamily="34" charset="0"/>
              <a:cs typeface="Verdana" pitchFamily="34" charset="0"/>
            </a:endParaRPr>
          </a:p>
        </p:txBody>
      </p:sp>
      <p:sp>
        <p:nvSpPr>
          <p:cNvPr id="7" name="TextBox 6"/>
          <p:cNvSpPr txBox="1"/>
          <p:nvPr/>
        </p:nvSpPr>
        <p:spPr>
          <a:xfrm>
            <a:off x="2057424" y="2492896"/>
            <a:ext cx="3993398" cy="2062103"/>
          </a:xfrm>
          <a:prstGeom prst="rect">
            <a:avLst/>
          </a:prstGeom>
          <a:noFill/>
        </p:spPr>
        <p:txBody>
          <a:bodyPr wrap="square" rtlCol="0">
            <a:spAutoFit/>
          </a:bodyPr>
          <a:lstStyle/>
          <a:p>
            <a:pPr algn="ctr"/>
            <a:r>
              <a:rPr lang="en-GB" sz="1600" i="1" dirty="0" smtClean="0">
                <a:solidFill>
                  <a:schemeClr val="accent1">
                    <a:lumMod val="50000"/>
                  </a:schemeClr>
                </a:solidFill>
                <a:latin typeface="Verdana" pitchFamily="34" charset="0"/>
                <a:ea typeface="Verdana" pitchFamily="34" charset="0"/>
                <a:cs typeface="Verdana" pitchFamily="34" charset="0"/>
              </a:rPr>
              <a:t>Underpins preparation</a:t>
            </a:r>
            <a:endParaRPr lang="en-GB" sz="1600" i="1" dirty="0">
              <a:solidFill>
                <a:schemeClr val="accent1">
                  <a:lumMod val="50000"/>
                </a:schemeClr>
              </a:solidFill>
              <a:latin typeface="Verdana" pitchFamily="34" charset="0"/>
              <a:ea typeface="Verdana" pitchFamily="34" charset="0"/>
              <a:cs typeface="Verdana" pitchFamily="34" charset="0"/>
            </a:endParaRPr>
          </a:p>
          <a:p>
            <a:pPr algn="ctr"/>
            <a:endParaRPr lang="en-GB" sz="1600" i="1" dirty="0">
              <a:solidFill>
                <a:schemeClr val="accent1">
                  <a:lumMod val="50000"/>
                </a:schemeClr>
              </a:solidFill>
              <a:latin typeface="Verdana" pitchFamily="34" charset="0"/>
              <a:ea typeface="Verdana" pitchFamily="34" charset="0"/>
              <a:cs typeface="Verdana" pitchFamily="34" charset="0"/>
            </a:endParaRPr>
          </a:p>
          <a:p>
            <a:pPr algn="ctr"/>
            <a:r>
              <a:rPr lang="en-GB" sz="1600" i="1" dirty="0" smtClean="0">
                <a:solidFill>
                  <a:schemeClr val="accent1">
                    <a:lumMod val="50000"/>
                  </a:schemeClr>
                </a:solidFill>
                <a:latin typeface="Verdana" pitchFamily="34" charset="0"/>
                <a:ea typeface="Verdana" pitchFamily="34" charset="0"/>
                <a:cs typeface="Verdana" pitchFamily="34" charset="0"/>
              </a:rPr>
              <a:t>Informs content</a:t>
            </a:r>
          </a:p>
          <a:p>
            <a:pPr algn="ctr"/>
            <a:endParaRPr lang="en-GB" sz="1600" i="1" dirty="0">
              <a:solidFill>
                <a:schemeClr val="accent1">
                  <a:lumMod val="50000"/>
                </a:schemeClr>
              </a:solidFill>
              <a:latin typeface="Verdana" pitchFamily="34" charset="0"/>
              <a:ea typeface="Verdana" pitchFamily="34" charset="0"/>
              <a:cs typeface="Verdana" pitchFamily="34" charset="0"/>
            </a:endParaRPr>
          </a:p>
          <a:p>
            <a:pPr algn="ctr"/>
            <a:r>
              <a:rPr lang="en-GB" sz="1600" i="1" dirty="0" smtClean="0">
                <a:solidFill>
                  <a:schemeClr val="accent1">
                    <a:lumMod val="50000"/>
                  </a:schemeClr>
                </a:solidFill>
                <a:latin typeface="Verdana" pitchFamily="34" charset="0"/>
                <a:ea typeface="Verdana" pitchFamily="34" charset="0"/>
                <a:cs typeface="Verdana" pitchFamily="34" charset="0"/>
              </a:rPr>
              <a:t>Presentation of information  </a:t>
            </a:r>
          </a:p>
          <a:p>
            <a:pPr algn="ctr"/>
            <a:endParaRPr lang="en-GB" sz="1600" i="1" dirty="0" smtClean="0">
              <a:solidFill>
                <a:schemeClr val="accent1">
                  <a:lumMod val="50000"/>
                </a:schemeClr>
              </a:solidFill>
              <a:latin typeface="Verdana" pitchFamily="34" charset="0"/>
              <a:ea typeface="Verdana" pitchFamily="34" charset="0"/>
              <a:cs typeface="Verdana" pitchFamily="34" charset="0"/>
            </a:endParaRPr>
          </a:p>
          <a:p>
            <a:pPr algn="ctr"/>
            <a:r>
              <a:rPr lang="en-GB" sz="1600" i="1" dirty="0" smtClean="0">
                <a:solidFill>
                  <a:schemeClr val="accent1">
                    <a:lumMod val="50000"/>
                  </a:schemeClr>
                </a:solidFill>
                <a:latin typeface="Verdana" pitchFamily="34" charset="0"/>
                <a:ea typeface="Verdana" pitchFamily="34" charset="0"/>
                <a:cs typeface="Verdana" pitchFamily="34" charset="0"/>
              </a:rPr>
              <a:t>Judgement is needed</a:t>
            </a:r>
          </a:p>
          <a:p>
            <a:pPr algn="ctr"/>
            <a:endParaRPr lang="en-GB" sz="1600" i="1" dirty="0">
              <a:solidFill>
                <a:schemeClr val="accent1">
                  <a:lumMod val="50000"/>
                </a:schemeClr>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8337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424" y="2492896"/>
            <a:ext cx="3993398" cy="2308324"/>
          </a:xfrm>
          <a:prstGeom prst="rect">
            <a:avLst/>
          </a:prstGeom>
          <a:noFill/>
        </p:spPr>
        <p:txBody>
          <a:bodyPr wrap="square" rtlCol="0">
            <a:spAutoFit/>
          </a:bodyPr>
          <a:lstStyle/>
          <a:p>
            <a:pPr algn="ctr"/>
            <a:r>
              <a:rPr lang="en-GB" sz="1600" i="1" dirty="0">
                <a:solidFill>
                  <a:schemeClr val="accent1">
                    <a:lumMod val="50000"/>
                  </a:schemeClr>
                </a:solidFill>
                <a:latin typeface="Verdana" pitchFamily="34" charset="0"/>
                <a:ea typeface="Verdana" pitchFamily="34" charset="0"/>
                <a:cs typeface="Verdana" pitchFamily="34" charset="0"/>
              </a:rPr>
              <a:t>Questions to be answered</a:t>
            </a:r>
          </a:p>
          <a:p>
            <a:pPr algn="ctr"/>
            <a:endParaRPr lang="en-GB" sz="1600" i="1" dirty="0">
              <a:solidFill>
                <a:schemeClr val="accent1">
                  <a:lumMod val="50000"/>
                </a:schemeClr>
              </a:solidFill>
              <a:latin typeface="Verdana" pitchFamily="34" charset="0"/>
              <a:ea typeface="Verdana" pitchFamily="34" charset="0"/>
              <a:cs typeface="Verdana" pitchFamily="34" charset="0"/>
            </a:endParaRPr>
          </a:p>
          <a:p>
            <a:pPr algn="ctr"/>
            <a:r>
              <a:rPr lang="en-GB" sz="1600" i="1" dirty="0" smtClean="0">
                <a:solidFill>
                  <a:schemeClr val="accent1">
                    <a:lumMod val="50000"/>
                  </a:schemeClr>
                </a:solidFill>
                <a:latin typeface="Verdana" pitchFamily="34" charset="0"/>
                <a:ea typeface="Verdana" pitchFamily="34" charset="0"/>
                <a:cs typeface="Verdana" pitchFamily="34" charset="0"/>
              </a:rPr>
              <a:t>Unique story</a:t>
            </a:r>
          </a:p>
          <a:p>
            <a:pPr algn="ctr"/>
            <a:endParaRPr lang="en-GB" sz="1600" i="1" dirty="0">
              <a:solidFill>
                <a:schemeClr val="accent1">
                  <a:lumMod val="50000"/>
                </a:schemeClr>
              </a:solidFill>
              <a:latin typeface="Verdana" pitchFamily="34" charset="0"/>
              <a:ea typeface="Verdana" pitchFamily="34" charset="0"/>
              <a:cs typeface="Verdana" pitchFamily="34" charset="0"/>
            </a:endParaRPr>
          </a:p>
          <a:p>
            <a:pPr algn="ctr"/>
            <a:r>
              <a:rPr lang="en-GB" sz="1600" i="1" dirty="0" smtClean="0">
                <a:solidFill>
                  <a:schemeClr val="accent1">
                    <a:lumMod val="50000"/>
                  </a:schemeClr>
                </a:solidFill>
                <a:latin typeface="Verdana" pitchFamily="34" charset="0"/>
                <a:ea typeface="Verdana" pitchFamily="34" charset="0"/>
                <a:cs typeface="Verdana" pitchFamily="34" charset="0"/>
              </a:rPr>
              <a:t>Connections apparent  </a:t>
            </a:r>
          </a:p>
          <a:p>
            <a:pPr algn="ctr"/>
            <a:endParaRPr lang="en-GB" sz="1600" i="1" dirty="0" smtClean="0">
              <a:solidFill>
                <a:schemeClr val="accent1">
                  <a:lumMod val="50000"/>
                </a:schemeClr>
              </a:solidFill>
              <a:latin typeface="Verdana" pitchFamily="34" charset="0"/>
              <a:ea typeface="Verdana" pitchFamily="34" charset="0"/>
              <a:cs typeface="Verdana" pitchFamily="34" charset="0"/>
            </a:endParaRPr>
          </a:p>
          <a:p>
            <a:pPr algn="ctr"/>
            <a:r>
              <a:rPr lang="en-GB" sz="1600" i="1" dirty="0">
                <a:solidFill>
                  <a:schemeClr val="accent1">
                    <a:lumMod val="50000"/>
                  </a:schemeClr>
                </a:solidFill>
                <a:latin typeface="Verdana" pitchFamily="34" charset="0"/>
                <a:ea typeface="Verdana" pitchFamily="34" charset="0"/>
                <a:cs typeface="Verdana" pitchFamily="34" charset="0"/>
              </a:rPr>
              <a:t>N</a:t>
            </a:r>
            <a:r>
              <a:rPr lang="en-GB" sz="1600" i="1" dirty="0" smtClean="0">
                <a:solidFill>
                  <a:schemeClr val="accent1">
                    <a:lumMod val="50000"/>
                  </a:schemeClr>
                </a:solidFill>
                <a:latin typeface="Verdana" pitchFamily="34" charset="0"/>
                <a:ea typeface="Verdana" pitchFamily="34" charset="0"/>
                <a:cs typeface="Verdana" pitchFamily="34" charset="0"/>
              </a:rPr>
              <a:t>ot a </a:t>
            </a:r>
            <a:r>
              <a:rPr lang="en-GB" sz="1600" i="1" dirty="0">
                <a:solidFill>
                  <a:schemeClr val="accent1">
                    <a:lumMod val="50000"/>
                  </a:schemeClr>
                </a:solidFill>
                <a:latin typeface="Verdana" pitchFamily="34" charset="0"/>
                <a:ea typeface="Verdana" pitchFamily="34" charset="0"/>
                <a:cs typeface="Verdana" pitchFamily="34" charset="0"/>
              </a:rPr>
              <a:t>set sequence </a:t>
            </a:r>
            <a:endParaRPr lang="en-GB" sz="1600" i="1" dirty="0" smtClean="0">
              <a:solidFill>
                <a:schemeClr val="accent1">
                  <a:lumMod val="50000"/>
                </a:schemeClr>
              </a:solidFill>
              <a:latin typeface="Verdana" pitchFamily="34" charset="0"/>
              <a:ea typeface="Verdana" pitchFamily="34" charset="0"/>
              <a:cs typeface="Verdana" pitchFamily="34" charset="0"/>
            </a:endParaRPr>
          </a:p>
          <a:p>
            <a:pPr algn="ctr"/>
            <a:endParaRPr lang="en-GB" sz="1600" i="1" dirty="0">
              <a:solidFill>
                <a:schemeClr val="accent1">
                  <a:lumMod val="50000"/>
                </a:schemeClr>
              </a:solidFill>
              <a:latin typeface="Verdana" pitchFamily="34" charset="0"/>
              <a:ea typeface="Verdana" pitchFamily="34" charset="0"/>
              <a:cs typeface="Verdana" pitchFamily="34" charset="0"/>
            </a:endParaRPr>
          </a:p>
          <a:p>
            <a:pPr algn="ctr"/>
            <a:r>
              <a:rPr lang="en-GB" sz="1600" i="1" dirty="0" smtClean="0">
                <a:solidFill>
                  <a:schemeClr val="accent1">
                    <a:lumMod val="50000"/>
                  </a:schemeClr>
                </a:solidFill>
                <a:latin typeface="Verdana" pitchFamily="34" charset="0"/>
                <a:ea typeface="Verdana" pitchFamily="34" charset="0"/>
                <a:cs typeface="Verdana" pitchFamily="34" charset="0"/>
              </a:rPr>
              <a:t>Not isolated</a:t>
            </a:r>
            <a:r>
              <a:rPr lang="en-GB" sz="1600" i="1" dirty="0">
                <a:solidFill>
                  <a:schemeClr val="accent1">
                    <a:lumMod val="50000"/>
                  </a:schemeClr>
                </a:solidFill>
                <a:latin typeface="Verdana" pitchFamily="34" charset="0"/>
                <a:ea typeface="Verdana" pitchFamily="34" charset="0"/>
                <a:cs typeface="Verdana" pitchFamily="34" charset="0"/>
              </a:rPr>
              <a:t>, standalone </a:t>
            </a:r>
            <a:r>
              <a:rPr lang="en-GB" sz="1600" i="1" dirty="0" smtClean="0">
                <a:solidFill>
                  <a:schemeClr val="accent1">
                    <a:lumMod val="50000"/>
                  </a:schemeClr>
                </a:solidFill>
                <a:latin typeface="Verdana" pitchFamily="34" charset="0"/>
                <a:ea typeface="Verdana" pitchFamily="34" charset="0"/>
                <a:cs typeface="Verdana" pitchFamily="34" charset="0"/>
              </a:rPr>
              <a:t>sections</a:t>
            </a:r>
          </a:p>
        </p:txBody>
      </p:sp>
      <p:pic>
        <p:nvPicPr>
          <p:cNvPr id="5122" name="Picture 2" descr="C:\Users\Juliet\Downloads\shutterstock_10479246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51520" y="2204864"/>
            <a:ext cx="1982130" cy="3171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 y="116632"/>
            <a:ext cx="6075784" cy="400110"/>
          </a:xfrm>
          <a:prstGeom prst="rect">
            <a:avLst/>
          </a:prstGeom>
          <a:noFill/>
        </p:spPr>
        <p:txBody>
          <a:bodyPr wrap="square" rtlCol="0">
            <a:spAutoFit/>
          </a:bodyPr>
          <a:lstStyle/>
          <a:p>
            <a:r>
              <a:rPr lang="en-GB" sz="20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Framework: Content elements</a:t>
            </a:r>
            <a:endParaRPr lang="en-GB" sz="20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p:cNvSpPr/>
          <p:nvPr/>
        </p:nvSpPr>
        <p:spPr>
          <a:xfrm>
            <a:off x="6444208" y="835913"/>
            <a:ext cx="2825875" cy="5909310"/>
          </a:xfrm>
          <a:prstGeom prst="rect">
            <a:avLst/>
          </a:prstGeom>
        </p:spPr>
        <p:txBody>
          <a:bodyPr wrap="square">
            <a:spAutoFit/>
          </a:bodyPr>
          <a:lstStyle/>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Organizational overview and external environment</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Governance</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Business model</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Risk and opportunities</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Strategy and resource allocation</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Performance</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Outlook</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Basis for preparation and presentation</a:t>
            </a:r>
          </a:p>
          <a:p>
            <a:endParaRPr lang="en-GB" sz="900" i="1" dirty="0">
              <a:solidFill>
                <a:schemeClr val="tx2">
                  <a:lumMod val="50000"/>
                </a:schemeClr>
              </a:solidFill>
              <a:latin typeface="Verdana" pitchFamily="34" charset="0"/>
              <a:ea typeface="Verdana" pitchFamily="34" charset="0"/>
              <a:cs typeface="Verdana" pitchFamily="34" charset="0"/>
            </a:endParaRPr>
          </a:p>
          <a:p>
            <a:pPr marL="285750" indent="-285750">
              <a:buFont typeface="Arial" pitchFamily="34" charset="0"/>
              <a:buChar char="•"/>
            </a:pPr>
            <a:r>
              <a:rPr lang="en-GB" i="1" dirty="0">
                <a:solidFill>
                  <a:schemeClr val="tx2">
                    <a:lumMod val="50000"/>
                  </a:schemeClr>
                </a:solidFill>
                <a:latin typeface="Verdana" pitchFamily="34" charset="0"/>
                <a:ea typeface="Verdana" pitchFamily="34" charset="0"/>
                <a:cs typeface="Verdana" pitchFamily="34" charset="0"/>
              </a:rPr>
              <a:t>General reporting guidance</a:t>
            </a:r>
          </a:p>
        </p:txBody>
      </p:sp>
      <p:cxnSp>
        <p:nvCxnSpPr>
          <p:cNvPr id="9" name="Straight Connector 8"/>
          <p:cNvCxnSpPr/>
          <p:nvPr/>
        </p:nvCxnSpPr>
        <p:spPr>
          <a:xfrm>
            <a:off x="6318125" y="835913"/>
            <a:ext cx="0" cy="5661248"/>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4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a:off x="3390620" y="3083757"/>
            <a:ext cx="10659" cy="620557"/>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7393" y="1358831"/>
            <a:ext cx="1287950" cy="2553204"/>
            <a:chOff x="683568" y="1772816"/>
            <a:chExt cx="1296144" cy="2124235"/>
          </a:xfrm>
        </p:grpSpPr>
        <p:cxnSp>
          <p:nvCxnSpPr>
            <p:cNvPr id="15" name="Straight Connector 14"/>
            <p:cNvCxnSpPr/>
            <p:nvPr/>
          </p:nvCxnSpPr>
          <p:spPr>
            <a:xfrm>
              <a:off x="1331640" y="3429000"/>
              <a:ext cx="0" cy="468051"/>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grpSp>
          <p:nvGrpSpPr>
            <p:cNvPr id="3" name="Group 57"/>
            <p:cNvGrpSpPr/>
            <p:nvPr/>
          </p:nvGrpSpPr>
          <p:grpSpPr>
            <a:xfrm>
              <a:off x="683568" y="1772816"/>
              <a:ext cx="1296144" cy="1656184"/>
              <a:chOff x="467544" y="1772816"/>
              <a:chExt cx="1296144" cy="1656184"/>
            </a:xfrm>
          </p:grpSpPr>
          <p:sp>
            <p:nvSpPr>
              <p:cNvPr id="42" name="Rounded Rectangle 41"/>
              <p:cNvSpPr/>
              <p:nvPr/>
            </p:nvSpPr>
            <p:spPr>
              <a:xfrm>
                <a:off x="467544" y="1772816"/>
                <a:ext cx="1296144" cy="165618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nvGrpSpPr>
              <p:cNvPr id="4" name="Group 43"/>
              <p:cNvGrpSpPr/>
              <p:nvPr/>
            </p:nvGrpSpPr>
            <p:grpSpPr>
              <a:xfrm>
                <a:off x="539552" y="1844824"/>
                <a:ext cx="1135385" cy="1522260"/>
                <a:chOff x="1414463" y="1207579"/>
                <a:chExt cx="1495425" cy="1981200"/>
              </a:xfrm>
            </p:grpSpPr>
            <p:pic>
              <p:nvPicPr>
                <p:cNvPr id="4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463" y="1207579"/>
                  <a:ext cx="1495425" cy="198120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Rectangle 45"/>
                <p:cNvSpPr>
                  <a:spLocks noChangeAspect="1"/>
                </p:cNvSpPr>
                <p:nvPr/>
              </p:nvSpPr>
              <p:spPr>
                <a:xfrm>
                  <a:off x="1499236" y="1378440"/>
                  <a:ext cx="1326153" cy="56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prstClr val="black"/>
                    </a:buClr>
                    <a:buSzPct val="90000"/>
                  </a:pPr>
                  <a:r>
                    <a:rPr lang="en-US" sz="1200" dirty="0" smtClean="0">
                      <a:solidFill>
                        <a:srgbClr val="4376B3"/>
                      </a:solidFill>
                      <a:latin typeface="Verdana" panose="020B0604030504040204" pitchFamily="34" charset="0"/>
                      <a:ea typeface="Verdana" panose="020B0604030504040204" pitchFamily="34" charset="0"/>
                      <a:cs typeface="Verdana" panose="020B0604030504040204" pitchFamily="34" charset="0"/>
                    </a:rPr>
                    <a:t>Discussion Paper</a:t>
                  </a:r>
                </a:p>
              </p:txBody>
            </p:sp>
            <p:pic>
              <p:nvPicPr>
                <p:cNvPr id="4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444"/>
                <a:stretch/>
              </p:blipFill>
              <p:spPr bwMode="auto">
                <a:xfrm>
                  <a:off x="1594069" y="2018591"/>
                  <a:ext cx="1155263" cy="65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49" name="Group 48"/>
          <p:cNvGrpSpPr/>
          <p:nvPr/>
        </p:nvGrpSpPr>
        <p:grpSpPr>
          <a:xfrm>
            <a:off x="875986" y="1349819"/>
            <a:ext cx="1396379" cy="2313204"/>
            <a:chOff x="2195736" y="1772816"/>
            <a:chExt cx="1296144" cy="1905723"/>
          </a:xfrm>
        </p:grpSpPr>
        <p:cxnSp>
          <p:nvCxnSpPr>
            <p:cNvPr id="63" name="Straight Connector 62"/>
            <p:cNvCxnSpPr/>
            <p:nvPr/>
          </p:nvCxnSpPr>
          <p:spPr>
            <a:xfrm>
              <a:off x="2858538" y="3196245"/>
              <a:ext cx="0" cy="482294"/>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grpSp>
          <p:nvGrpSpPr>
            <p:cNvPr id="8" name="Group 68"/>
            <p:cNvGrpSpPr/>
            <p:nvPr/>
          </p:nvGrpSpPr>
          <p:grpSpPr>
            <a:xfrm>
              <a:off x="2195736" y="1772816"/>
              <a:ext cx="1296144" cy="1656184"/>
              <a:chOff x="467544" y="1772816"/>
              <a:chExt cx="1296144" cy="1656184"/>
            </a:xfrm>
          </p:grpSpPr>
          <p:sp>
            <p:nvSpPr>
              <p:cNvPr id="70" name="Rounded Rectangle 69"/>
              <p:cNvSpPr/>
              <p:nvPr/>
            </p:nvSpPr>
            <p:spPr>
              <a:xfrm>
                <a:off x="467544" y="1772816"/>
                <a:ext cx="1296144" cy="165618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43"/>
              <p:cNvGrpSpPr/>
              <p:nvPr/>
            </p:nvGrpSpPr>
            <p:grpSpPr>
              <a:xfrm>
                <a:off x="603915" y="1844824"/>
                <a:ext cx="1071022" cy="1522260"/>
                <a:chOff x="1499236" y="1207579"/>
                <a:chExt cx="1410652" cy="1981200"/>
              </a:xfrm>
            </p:grpSpPr>
            <p:pic>
              <p:nvPicPr>
                <p:cNvPr id="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991" y="1207579"/>
                  <a:ext cx="1369897" cy="198120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Rectangle 72"/>
                <p:cNvSpPr>
                  <a:spLocks noChangeAspect="1"/>
                </p:cNvSpPr>
                <p:nvPr/>
              </p:nvSpPr>
              <p:spPr>
                <a:xfrm>
                  <a:off x="1499236" y="1378440"/>
                  <a:ext cx="1326153" cy="56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prstClr val="black"/>
                    </a:buClr>
                    <a:buSzPct val="90000"/>
                  </a:pPr>
                  <a:r>
                    <a:rPr lang="en-US" sz="1200" dirty="0" smtClean="0">
                      <a:solidFill>
                        <a:srgbClr val="4376B3"/>
                      </a:solidFill>
                      <a:latin typeface="Verdana" panose="020B0604030504040204" pitchFamily="34" charset="0"/>
                      <a:ea typeface="Verdana" panose="020B0604030504040204" pitchFamily="34" charset="0"/>
                      <a:cs typeface="Verdana" panose="020B0604030504040204" pitchFamily="34" charset="0"/>
                    </a:rPr>
                    <a:t>Prototype Framework</a:t>
                  </a:r>
                </a:p>
              </p:txBody>
            </p:sp>
            <p:pic>
              <p:nvPicPr>
                <p:cNvPr id="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444"/>
                <a:stretch/>
              </p:blipFill>
              <p:spPr bwMode="auto">
                <a:xfrm>
                  <a:off x="1594068" y="2018592"/>
                  <a:ext cx="1155263" cy="63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
        <p:nvSpPr>
          <p:cNvPr id="21" name="Oval 20"/>
          <p:cNvSpPr/>
          <p:nvPr/>
        </p:nvSpPr>
        <p:spPr>
          <a:xfrm>
            <a:off x="4214096" y="4361242"/>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ight Arrow 1"/>
          <p:cNvSpPr/>
          <p:nvPr/>
        </p:nvSpPr>
        <p:spPr>
          <a:xfrm>
            <a:off x="0" y="3334133"/>
            <a:ext cx="8820472" cy="914400"/>
          </a:xfrm>
          <a:prstGeom prst="rightArrow">
            <a:avLst/>
          </a:prstGeom>
          <a:solidFill>
            <a:srgbClr val="437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Oval 19"/>
          <p:cNvSpPr/>
          <p:nvPr/>
        </p:nvSpPr>
        <p:spPr>
          <a:xfrm>
            <a:off x="148969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Oval 22"/>
          <p:cNvSpPr/>
          <p:nvPr/>
        </p:nvSpPr>
        <p:spPr>
          <a:xfrm>
            <a:off x="239976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Oval 56"/>
          <p:cNvSpPr/>
          <p:nvPr/>
        </p:nvSpPr>
        <p:spPr>
          <a:xfrm>
            <a:off x="57962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Box 37"/>
          <p:cNvSpPr txBox="1"/>
          <p:nvPr/>
        </p:nvSpPr>
        <p:spPr>
          <a:xfrm>
            <a:off x="2513988" y="4267251"/>
            <a:ext cx="2460055"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Emerging &lt;IR&gt;</a:t>
            </a:r>
          </a:p>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Database</a:t>
            </a:r>
            <a:endParaRPr lang="en-GB" sz="1600" dirty="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TextBox 39"/>
          <p:cNvSpPr txBox="1"/>
          <p:nvPr/>
        </p:nvSpPr>
        <p:spPr>
          <a:xfrm>
            <a:off x="47393" y="6000938"/>
            <a:ext cx="2575900"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Building the Business Case for &lt;IR&gt;</a:t>
            </a:r>
          </a:p>
        </p:txBody>
      </p:sp>
      <p:sp>
        <p:nvSpPr>
          <p:cNvPr id="44" name="TextBox 43"/>
          <p:cNvSpPr txBox="1"/>
          <p:nvPr/>
        </p:nvSpPr>
        <p:spPr>
          <a:xfrm>
            <a:off x="225699" y="4267251"/>
            <a:ext cx="2219288"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Background Papers for &lt;IR&gt;</a:t>
            </a:r>
            <a:endParaRPr lang="en-GB" sz="1600" dirty="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50" name="Group 49"/>
          <p:cNvGrpSpPr/>
          <p:nvPr/>
        </p:nvGrpSpPr>
        <p:grpSpPr>
          <a:xfrm>
            <a:off x="1733219" y="1337050"/>
            <a:ext cx="1546262" cy="2301507"/>
            <a:chOff x="3707905" y="1772816"/>
            <a:chExt cx="1368151" cy="1886527"/>
          </a:xfrm>
        </p:grpSpPr>
        <p:cxnSp>
          <p:nvCxnSpPr>
            <p:cNvPr id="25" name="Straight Connector 24"/>
            <p:cNvCxnSpPr/>
            <p:nvPr/>
          </p:nvCxnSpPr>
          <p:spPr>
            <a:xfrm>
              <a:off x="4354787" y="3150677"/>
              <a:ext cx="9431" cy="508666"/>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07905" y="1772816"/>
              <a:ext cx="1368151" cy="165618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1105" y="1424675"/>
            <a:ext cx="1270490" cy="1845243"/>
          </a:xfrm>
          <a:prstGeom prst="rect">
            <a:avLst/>
          </a:prstGeom>
          <a:noFill/>
          <a:ln>
            <a:solidFill>
              <a:schemeClr val="bg1">
                <a:lumMod val="65000"/>
              </a:schemeClr>
            </a:solidFill>
          </a:ln>
          <a:effectLst>
            <a:innerShdw blurRad="63500" dist="50800" dir="2700000">
              <a:prstClr val="black">
                <a:alpha val="50000"/>
              </a:prstClr>
            </a:innerShdw>
          </a:effectLst>
          <a:extLst>
            <a:ext uri="{909E8E84-426E-40DD-AFC4-6F175D3DCCD1}">
              <a14:hiddenFill xmlns:a14="http://schemas.microsoft.com/office/drawing/2010/main">
                <a:solidFill>
                  <a:schemeClr val="accent1"/>
                </a:solidFill>
              </a14:hiddenFill>
            </a:ext>
          </a:extLst>
        </p:spPr>
      </p:pic>
      <p:sp>
        <p:nvSpPr>
          <p:cNvPr id="75" name="TextBox 74"/>
          <p:cNvSpPr txBox="1"/>
          <p:nvPr/>
        </p:nvSpPr>
        <p:spPr>
          <a:xfrm>
            <a:off x="90371" y="5134095"/>
            <a:ext cx="2489944"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IIRC Pilot Programme Yearbooks</a:t>
            </a:r>
            <a:endParaRPr lang="en-GB" sz="1600" dirty="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TextBox 36"/>
          <p:cNvSpPr txBox="1"/>
          <p:nvPr/>
        </p:nvSpPr>
        <p:spPr>
          <a:xfrm>
            <a:off x="152399" y="116632"/>
            <a:ext cx="5427713"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a:t>
            </a:r>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Framework journey </a:t>
            </a:r>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so far…</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9" name="Oval 58"/>
          <p:cNvSpPr/>
          <p:nvPr/>
        </p:nvSpPr>
        <p:spPr>
          <a:xfrm>
            <a:off x="330983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0" name="TextBox 59"/>
          <p:cNvSpPr txBox="1"/>
          <p:nvPr/>
        </p:nvSpPr>
        <p:spPr>
          <a:xfrm>
            <a:off x="2586635" y="5118705"/>
            <a:ext cx="2314761" cy="584775"/>
          </a:xfrm>
          <a:prstGeom prst="rect">
            <a:avLst/>
          </a:prstGeom>
          <a:noFill/>
        </p:spPr>
        <p:txBody>
          <a:bodyPr wrap="square" rtlCol="0">
            <a:spAutoFit/>
          </a:bodyPr>
          <a:lstStyle/>
          <a:p>
            <a:pPr algn="ctr"/>
            <a:r>
              <a:rPr lang="en-GB" sz="1600" dirty="0" smtClean="0">
                <a:solidFill>
                  <a:schemeClr val="tx2">
                    <a:lumMod val="50000"/>
                  </a:schemeClr>
                </a:solidFill>
              </a:rPr>
              <a:t>Basis for </a:t>
            </a:r>
            <a:r>
              <a:rPr lang="en-GB" sz="1600" dirty="0" smtClean="0">
                <a:solidFill>
                  <a:schemeClr val="tx2">
                    <a:lumMod val="50000"/>
                  </a:schemeClr>
                </a:solidFill>
              </a:rPr>
              <a:t>Conclusions</a:t>
            </a:r>
            <a:endParaRPr lang="en-GB" sz="1600" dirty="0" smtClean="0">
              <a:solidFill>
                <a:schemeClr val="tx2">
                  <a:lumMod val="50000"/>
                </a:schemeClr>
              </a:solidFill>
            </a:endParaRPr>
          </a:p>
        </p:txBody>
      </p:sp>
      <p:sp>
        <p:nvSpPr>
          <p:cNvPr id="54" name="Oval 53"/>
          <p:cNvSpPr/>
          <p:nvPr/>
        </p:nvSpPr>
        <p:spPr>
          <a:xfrm>
            <a:off x="424408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Oval 54"/>
          <p:cNvSpPr/>
          <p:nvPr/>
        </p:nvSpPr>
        <p:spPr>
          <a:xfrm>
            <a:off x="515415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p:nvPr/>
        </p:nvSpPr>
        <p:spPr>
          <a:xfrm>
            <a:off x="606422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p:cNvSpPr/>
          <p:nvPr/>
        </p:nvSpPr>
        <p:spPr>
          <a:xfrm>
            <a:off x="2740375" y="5970160"/>
            <a:ext cx="2007281" cy="646331"/>
          </a:xfrm>
          <a:prstGeom prst="rect">
            <a:avLst/>
          </a:prstGeom>
        </p:spPr>
        <p:txBody>
          <a:bodyPr wrap="none">
            <a:spAutoFit/>
          </a:bodyPr>
          <a:lstStyle/>
          <a:p>
            <a:pPr algn="ctr"/>
            <a:r>
              <a:rPr lang="en-GB" sz="1600" dirty="0">
                <a:solidFill>
                  <a:schemeClr val="tx2">
                    <a:lumMod val="50000"/>
                  </a:schemeClr>
                </a:solidFill>
              </a:rPr>
              <a:t>Summary</a:t>
            </a:r>
            <a:r>
              <a:rPr lang="en-GB" dirty="0">
                <a:solidFill>
                  <a:schemeClr val="tx2">
                    <a:lumMod val="50000"/>
                  </a:schemeClr>
                </a:solidFill>
              </a:rPr>
              <a:t> </a:t>
            </a:r>
            <a:r>
              <a:rPr lang="en-GB" dirty="0" smtClean="0">
                <a:solidFill>
                  <a:schemeClr val="tx2">
                    <a:lumMod val="50000"/>
                  </a:schemeClr>
                </a:solidFill>
              </a:rPr>
              <a:t>of</a:t>
            </a:r>
          </a:p>
          <a:p>
            <a:pPr algn="ctr"/>
            <a:r>
              <a:rPr lang="en-GB" sz="1600" dirty="0" smtClean="0">
                <a:solidFill>
                  <a:schemeClr val="tx2">
                    <a:lumMod val="50000"/>
                  </a:schemeClr>
                </a:solidFill>
              </a:rPr>
              <a:t>Significant</a:t>
            </a:r>
            <a:r>
              <a:rPr lang="en-GB" dirty="0" smtClean="0">
                <a:solidFill>
                  <a:schemeClr val="tx2">
                    <a:lumMod val="50000"/>
                  </a:schemeClr>
                </a:solidFill>
              </a:rPr>
              <a:t> </a:t>
            </a:r>
            <a:r>
              <a:rPr lang="en-GB" sz="1600" dirty="0">
                <a:solidFill>
                  <a:schemeClr val="tx2">
                    <a:lumMod val="50000"/>
                  </a:schemeClr>
                </a:solidFill>
              </a:rPr>
              <a:t>Issues</a:t>
            </a:r>
            <a:endParaRPr lang="en-GB" dirty="0">
              <a:solidFill>
                <a:schemeClr val="tx2">
                  <a:lumMod val="50000"/>
                </a:schemeClr>
              </a:solidFill>
            </a:endParaRPr>
          </a:p>
        </p:txBody>
      </p:sp>
      <p:sp>
        <p:nvSpPr>
          <p:cNvPr id="61" name="Oval 60"/>
          <p:cNvSpPr/>
          <p:nvPr/>
        </p:nvSpPr>
        <p:spPr>
          <a:xfrm>
            <a:off x="697429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2" name="Oval 61"/>
          <p:cNvSpPr/>
          <p:nvPr/>
        </p:nvSpPr>
        <p:spPr>
          <a:xfrm>
            <a:off x="7884368"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TextBox 67"/>
          <p:cNvSpPr txBox="1"/>
          <p:nvPr/>
        </p:nvSpPr>
        <p:spPr>
          <a:xfrm>
            <a:off x="152399" y="116632"/>
            <a:ext cx="5427713"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a:t>
            </a:r>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Framework journey</a:t>
            </a:r>
            <a:endParaRPr lang="en-GB" sz="24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71" name="Rounded Rectangle 70"/>
          <p:cNvSpPr/>
          <p:nvPr/>
        </p:nvSpPr>
        <p:spPr>
          <a:xfrm rot="10800000">
            <a:off x="3347504" y="733914"/>
            <a:ext cx="1872568" cy="262621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pic>
        <p:nvPicPr>
          <p:cNvPr id="7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8184" y="863402"/>
            <a:ext cx="1607872" cy="2431103"/>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1799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4" grpId="0" animBg="1"/>
      <p:bldP spid="75" grpId="0" animBg="1"/>
      <p:bldP spid="6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a:off x="3390620" y="3083757"/>
            <a:ext cx="10659" cy="620557"/>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7393" y="1358831"/>
            <a:ext cx="1287950" cy="2553204"/>
            <a:chOff x="683568" y="1772816"/>
            <a:chExt cx="1296144" cy="2124235"/>
          </a:xfrm>
        </p:grpSpPr>
        <p:cxnSp>
          <p:nvCxnSpPr>
            <p:cNvPr id="15" name="Straight Connector 14"/>
            <p:cNvCxnSpPr/>
            <p:nvPr/>
          </p:nvCxnSpPr>
          <p:spPr>
            <a:xfrm>
              <a:off x="1331640" y="3429000"/>
              <a:ext cx="0" cy="468051"/>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grpSp>
          <p:nvGrpSpPr>
            <p:cNvPr id="3" name="Group 57"/>
            <p:cNvGrpSpPr/>
            <p:nvPr/>
          </p:nvGrpSpPr>
          <p:grpSpPr>
            <a:xfrm>
              <a:off x="683568" y="1772816"/>
              <a:ext cx="1296144" cy="1656184"/>
              <a:chOff x="467544" y="1772816"/>
              <a:chExt cx="1296144" cy="1656184"/>
            </a:xfrm>
          </p:grpSpPr>
          <p:sp>
            <p:nvSpPr>
              <p:cNvPr id="42" name="Rounded Rectangle 41"/>
              <p:cNvSpPr/>
              <p:nvPr/>
            </p:nvSpPr>
            <p:spPr>
              <a:xfrm>
                <a:off x="467544" y="1772816"/>
                <a:ext cx="1296144" cy="165618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nvGrpSpPr>
              <p:cNvPr id="4" name="Group 43"/>
              <p:cNvGrpSpPr/>
              <p:nvPr/>
            </p:nvGrpSpPr>
            <p:grpSpPr>
              <a:xfrm>
                <a:off x="539552" y="1844824"/>
                <a:ext cx="1135385" cy="1522260"/>
                <a:chOff x="1414463" y="1207579"/>
                <a:chExt cx="1495425" cy="1981200"/>
              </a:xfrm>
            </p:grpSpPr>
            <p:pic>
              <p:nvPicPr>
                <p:cNvPr id="4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463" y="1207579"/>
                  <a:ext cx="1495425" cy="198120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Rectangle 45"/>
                <p:cNvSpPr>
                  <a:spLocks noChangeAspect="1"/>
                </p:cNvSpPr>
                <p:nvPr/>
              </p:nvSpPr>
              <p:spPr>
                <a:xfrm>
                  <a:off x="1499236" y="1378440"/>
                  <a:ext cx="1326153" cy="56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prstClr val="black"/>
                    </a:buClr>
                    <a:buSzPct val="90000"/>
                  </a:pPr>
                  <a:r>
                    <a:rPr lang="en-US" sz="1200" dirty="0" smtClean="0">
                      <a:solidFill>
                        <a:srgbClr val="4376B3"/>
                      </a:solidFill>
                      <a:latin typeface="Verdana" panose="020B0604030504040204" pitchFamily="34" charset="0"/>
                      <a:ea typeface="Verdana" panose="020B0604030504040204" pitchFamily="34" charset="0"/>
                      <a:cs typeface="Verdana" panose="020B0604030504040204" pitchFamily="34" charset="0"/>
                    </a:rPr>
                    <a:t>Discussion Paper</a:t>
                  </a:r>
                </a:p>
              </p:txBody>
            </p:sp>
            <p:pic>
              <p:nvPicPr>
                <p:cNvPr id="4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444"/>
                <a:stretch/>
              </p:blipFill>
              <p:spPr bwMode="auto">
                <a:xfrm>
                  <a:off x="1594069" y="2018591"/>
                  <a:ext cx="1155263" cy="65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49" name="Group 48"/>
          <p:cNvGrpSpPr/>
          <p:nvPr/>
        </p:nvGrpSpPr>
        <p:grpSpPr>
          <a:xfrm>
            <a:off x="875986" y="1349819"/>
            <a:ext cx="1396379" cy="2313204"/>
            <a:chOff x="2195736" y="1772816"/>
            <a:chExt cx="1296144" cy="1905723"/>
          </a:xfrm>
        </p:grpSpPr>
        <p:cxnSp>
          <p:nvCxnSpPr>
            <p:cNvPr id="63" name="Straight Connector 62"/>
            <p:cNvCxnSpPr/>
            <p:nvPr/>
          </p:nvCxnSpPr>
          <p:spPr>
            <a:xfrm>
              <a:off x="2858538" y="3196245"/>
              <a:ext cx="0" cy="482294"/>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grpSp>
          <p:nvGrpSpPr>
            <p:cNvPr id="8" name="Group 68"/>
            <p:cNvGrpSpPr/>
            <p:nvPr/>
          </p:nvGrpSpPr>
          <p:grpSpPr>
            <a:xfrm>
              <a:off x="2195736" y="1772816"/>
              <a:ext cx="1296144" cy="1656184"/>
              <a:chOff x="467544" y="1772816"/>
              <a:chExt cx="1296144" cy="1656184"/>
            </a:xfrm>
          </p:grpSpPr>
          <p:sp>
            <p:nvSpPr>
              <p:cNvPr id="70" name="Rounded Rectangle 69"/>
              <p:cNvSpPr/>
              <p:nvPr/>
            </p:nvSpPr>
            <p:spPr>
              <a:xfrm>
                <a:off x="467544" y="1772816"/>
                <a:ext cx="1296144" cy="165618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43"/>
              <p:cNvGrpSpPr/>
              <p:nvPr/>
            </p:nvGrpSpPr>
            <p:grpSpPr>
              <a:xfrm>
                <a:off x="603915" y="1844824"/>
                <a:ext cx="1071022" cy="1522260"/>
                <a:chOff x="1499236" y="1207579"/>
                <a:chExt cx="1410652" cy="1981200"/>
              </a:xfrm>
            </p:grpSpPr>
            <p:pic>
              <p:nvPicPr>
                <p:cNvPr id="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991" y="1207579"/>
                  <a:ext cx="1369897" cy="198120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Rectangle 72"/>
                <p:cNvSpPr>
                  <a:spLocks noChangeAspect="1"/>
                </p:cNvSpPr>
                <p:nvPr/>
              </p:nvSpPr>
              <p:spPr>
                <a:xfrm>
                  <a:off x="1499236" y="1378440"/>
                  <a:ext cx="1326153" cy="56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prstClr val="black"/>
                    </a:buClr>
                    <a:buSzPct val="90000"/>
                  </a:pPr>
                  <a:r>
                    <a:rPr lang="en-US" sz="1200" dirty="0" smtClean="0">
                      <a:solidFill>
                        <a:srgbClr val="4376B3"/>
                      </a:solidFill>
                      <a:latin typeface="Verdana" panose="020B0604030504040204" pitchFamily="34" charset="0"/>
                      <a:ea typeface="Verdana" panose="020B0604030504040204" pitchFamily="34" charset="0"/>
                      <a:cs typeface="Verdana" panose="020B0604030504040204" pitchFamily="34" charset="0"/>
                    </a:rPr>
                    <a:t>Prototype Framework</a:t>
                  </a:r>
                </a:p>
              </p:txBody>
            </p:sp>
            <p:pic>
              <p:nvPicPr>
                <p:cNvPr id="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444"/>
                <a:stretch/>
              </p:blipFill>
              <p:spPr bwMode="auto">
                <a:xfrm>
                  <a:off x="1594068" y="2018592"/>
                  <a:ext cx="1155263" cy="63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
        <p:nvSpPr>
          <p:cNvPr id="21" name="Oval 20"/>
          <p:cNvSpPr/>
          <p:nvPr/>
        </p:nvSpPr>
        <p:spPr>
          <a:xfrm>
            <a:off x="4214096" y="4361242"/>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Oval 19"/>
          <p:cNvSpPr/>
          <p:nvPr/>
        </p:nvSpPr>
        <p:spPr>
          <a:xfrm>
            <a:off x="148969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Oval 22"/>
          <p:cNvSpPr/>
          <p:nvPr/>
        </p:nvSpPr>
        <p:spPr>
          <a:xfrm>
            <a:off x="239976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Oval 56"/>
          <p:cNvSpPr/>
          <p:nvPr/>
        </p:nvSpPr>
        <p:spPr>
          <a:xfrm>
            <a:off x="57962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Box 37"/>
          <p:cNvSpPr txBox="1"/>
          <p:nvPr/>
        </p:nvSpPr>
        <p:spPr>
          <a:xfrm>
            <a:off x="2513988" y="4267251"/>
            <a:ext cx="2460055"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Emerging &lt;IR&gt;</a:t>
            </a:r>
          </a:p>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Database</a:t>
            </a:r>
            <a:endParaRPr lang="en-GB" sz="1600" dirty="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TextBox 39"/>
          <p:cNvSpPr txBox="1"/>
          <p:nvPr/>
        </p:nvSpPr>
        <p:spPr>
          <a:xfrm>
            <a:off x="47393" y="6000938"/>
            <a:ext cx="2575900"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Building the Business Case for &lt;IR&gt;</a:t>
            </a:r>
          </a:p>
        </p:txBody>
      </p:sp>
      <p:sp>
        <p:nvSpPr>
          <p:cNvPr id="44" name="TextBox 43"/>
          <p:cNvSpPr txBox="1"/>
          <p:nvPr/>
        </p:nvSpPr>
        <p:spPr>
          <a:xfrm>
            <a:off x="225699" y="4267251"/>
            <a:ext cx="2219288"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Background Papers for &lt;IR&gt;</a:t>
            </a:r>
            <a:endParaRPr lang="en-GB" sz="1600" dirty="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50" name="Group 49"/>
          <p:cNvGrpSpPr/>
          <p:nvPr/>
        </p:nvGrpSpPr>
        <p:grpSpPr>
          <a:xfrm>
            <a:off x="1733219" y="1337050"/>
            <a:ext cx="1546262" cy="2301507"/>
            <a:chOff x="3707905" y="1772816"/>
            <a:chExt cx="1368151" cy="1886527"/>
          </a:xfrm>
        </p:grpSpPr>
        <p:cxnSp>
          <p:nvCxnSpPr>
            <p:cNvPr id="25" name="Straight Connector 24"/>
            <p:cNvCxnSpPr/>
            <p:nvPr/>
          </p:nvCxnSpPr>
          <p:spPr>
            <a:xfrm>
              <a:off x="4354787" y="3150677"/>
              <a:ext cx="9431" cy="508666"/>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07905" y="1772816"/>
              <a:ext cx="1368151" cy="165618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1105" y="1424675"/>
            <a:ext cx="1270490" cy="1845243"/>
          </a:xfrm>
          <a:prstGeom prst="rect">
            <a:avLst/>
          </a:prstGeom>
          <a:noFill/>
          <a:ln>
            <a:solidFill>
              <a:schemeClr val="bg1">
                <a:lumMod val="65000"/>
              </a:schemeClr>
            </a:solidFill>
          </a:ln>
          <a:effectLst>
            <a:innerShdw blurRad="63500" dist="50800" dir="2700000">
              <a:prstClr val="black">
                <a:alpha val="50000"/>
              </a:prstClr>
            </a:innerShdw>
          </a:effectLst>
          <a:extLst>
            <a:ext uri="{909E8E84-426E-40DD-AFC4-6F175D3DCCD1}">
              <a14:hiddenFill xmlns:a14="http://schemas.microsoft.com/office/drawing/2010/main">
                <a:solidFill>
                  <a:schemeClr val="accent1"/>
                </a:solidFill>
              </a14:hiddenFill>
            </a:ext>
          </a:extLst>
        </p:spPr>
      </p:pic>
      <p:sp>
        <p:nvSpPr>
          <p:cNvPr id="75" name="TextBox 74"/>
          <p:cNvSpPr txBox="1"/>
          <p:nvPr/>
        </p:nvSpPr>
        <p:spPr>
          <a:xfrm>
            <a:off x="90371" y="5134095"/>
            <a:ext cx="2489944" cy="584775"/>
          </a:xfrm>
          <a:prstGeom prst="rect">
            <a:avLst/>
          </a:prstGeom>
          <a:noFill/>
          <a:ln>
            <a:solidFill>
              <a:schemeClr val="bg1"/>
            </a:solidFill>
          </a:ln>
        </p:spPr>
        <p:txBody>
          <a:bodyPr wrap="square" rtlCol="0">
            <a:spAutoFit/>
          </a:bodyPr>
          <a:lstStyle/>
          <a:p>
            <a:pPr algn="ctr"/>
            <a:r>
              <a:rPr lang="en-GB" sz="1600" dirty="0" smtClean="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rPr>
              <a:t>IIRC Pilot Programme Yearbooks</a:t>
            </a:r>
            <a:endParaRPr lang="en-GB" sz="1600" dirty="0">
              <a:solidFill>
                <a:srgbClr val="1F497D">
                  <a:lumMod val="5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TextBox 36"/>
          <p:cNvSpPr txBox="1"/>
          <p:nvPr/>
        </p:nvSpPr>
        <p:spPr>
          <a:xfrm>
            <a:off x="152399" y="116632"/>
            <a:ext cx="5427713"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a:t>
            </a:r>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Framework journey </a:t>
            </a:r>
            <a:r>
              <a:rPr lang="en-GB" sz="24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ahead</a:t>
            </a:r>
            <a:endParaRPr lang="en-GB" sz="24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9" name="Oval 58"/>
          <p:cNvSpPr/>
          <p:nvPr/>
        </p:nvSpPr>
        <p:spPr>
          <a:xfrm>
            <a:off x="3309839" y="370431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0" name="TextBox 59"/>
          <p:cNvSpPr txBox="1"/>
          <p:nvPr/>
        </p:nvSpPr>
        <p:spPr>
          <a:xfrm>
            <a:off x="2586635" y="5118705"/>
            <a:ext cx="2314761" cy="584775"/>
          </a:xfrm>
          <a:prstGeom prst="rect">
            <a:avLst/>
          </a:prstGeom>
          <a:noFill/>
        </p:spPr>
        <p:txBody>
          <a:bodyPr wrap="square" rtlCol="0">
            <a:spAutoFit/>
          </a:bodyPr>
          <a:lstStyle/>
          <a:p>
            <a:pPr algn="ctr"/>
            <a:r>
              <a:rPr lang="en-GB" sz="1600" dirty="0" smtClean="0">
                <a:solidFill>
                  <a:schemeClr val="tx2">
                    <a:lumMod val="50000"/>
                  </a:schemeClr>
                </a:solidFill>
              </a:rPr>
              <a:t>Basis for </a:t>
            </a:r>
            <a:r>
              <a:rPr lang="en-GB" sz="1600" dirty="0" smtClean="0">
                <a:solidFill>
                  <a:schemeClr val="tx2">
                    <a:lumMod val="50000"/>
                  </a:schemeClr>
                </a:solidFill>
              </a:rPr>
              <a:t>Conclusions</a:t>
            </a:r>
            <a:endParaRPr lang="en-GB" sz="1600" dirty="0" smtClean="0">
              <a:solidFill>
                <a:schemeClr val="tx2">
                  <a:lumMod val="50000"/>
                </a:schemeClr>
              </a:solidFill>
            </a:endParaRPr>
          </a:p>
        </p:txBody>
      </p:sp>
      <p:sp>
        <p:nvSpPr>
          <p:cNvPr id="54" name="Oval 53"/>
          <p:cNvSpPr/>
          <p:nvPr/>
        </p:nvSpPr>
        <p:spPr>
          <a:xfrm>
            <a:off x="424408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Oval 54"/>
          <p:cNvSpPr/>
          <p:nvPr/>
        </p:nvSpPr>
        <p:spPr>
          <a:xfrm>
            <a:off x="515415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p:nvPr/>
        </p:nvSpPr>
        <p:spPr>
          <a:xfrm>
            <a:off x="606422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p:cNvSpPr/>
          <p:nvPr/>
        </p:nvSpPr>
        <p:spPr>
          <a:xfrm>
            <a:off x="2740375" y="5970160"/>
            <a:ext cx="2007281" cy="646331"/>
          </a:xfrm>
          <a:prstGeom prst="rect">
            <a:avLst/>
          </a:prstGeom>
        </p:spPr>
        <p:txBody>
          <a:bodyPr wrap="none">
            <a:spAutoFit/>
          </a:bodyPr>
          <a:lstStyle/>
          <a:p>
            <a:pPr algn="ctr"/>
            <a:r>
              <a:rPr lang="en-GB" sz="1600" dirty="0">
                <a:solidFill>
                  <a:schemeClr val="tx2">
                    <a:lumMod val="50000"/>
                  </a:schemeClr>
                </a:solidFill>
              </a:rPr>
              <a:t>Summary</a:t>
            </a:r>
            <a:r>
              <a:rPr lang="en-GB" dirty="0">
                <a:solidFill>
                  <a:schemeClr val="tx2">
                    <a:lumMod val="50000"/>
                  </a:schemeClr>
                </a:solidFill>
              </a:rPr>
              <a:t> </a:t>
            </a:r>
            <a:r>
              <a:rPr lang="en-GB" dirty="0" smtClean="0">
                <a:solidFill>
                  <a:schemeClr val="tx2">
                    <a:lumMod val="50000"/>
                  </a:schemeClr>
                </a:solidFill>
              </a:rPr>
              <a:t>of</a:t>
            </a:r>
          </a:p>
          <a:p>
            <a:pPr algn="ctr"/>
            <a:r>
              <a:rPr lang="en-GB" sz="1600" dirty="0" smtClean="0">
                <a:solidFill>
                  <a:schemeClr val="tx2">
                    <a:lumMod val="50000"/>
                  </a:schemeClr>
                </a:solidFill>
              </a:rPr>
              <a:t>Significant</a:t>
            </a:r>
            <a:r>
              <a:rPr lang="en-GB" dirty="0" smtClean="0">
                <a:solidFill>
                  <a:schemeClr val="tx2">
                    <a:lumMod val="50000"/>
                  </a:schemeClr>
                </a:solidFill>
              </a:rPr>
              <a:t> </a:t>
            </a:r>
            <a:r>
              <a:rPr lang="en-GB" sz="1600" dirty="0">
                <a:solidFill>
                  <a:schemeClr val="tx2">
                    <a:lumMod val="50000"/>
                  </a:schemeClr>
                </a:solidFill>
              </a:rPr>
              <a:t>Issues</a:t>
            </a:r>
            <a:endParaRPr lang="en-GB" dirty="0">
              <a:solidFill>
                <a:schemeClr val="tx2">
                  <a:lumMod val="50000"/>
                </a:schemeClr>
              </a:solidFill>
            </a:endParaRPr>
          </a:p>
        </p:txBody>
      </p:sp>
      <p:sp>
        <p:nvSpPr>
          <p:cNvPr id="61" name="Oval 60"/>
          <p:cNvSpPr/>
          <p:nvPr/>
        </p:nvSpPr>
        <p:spPr>
          <a:xfrm>
            <a:off x="6974297"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2" name="Oval 61"/>
          <p:cNvSpPr/>
          <p:nvPr/>
        </p:nvSpPr>
        <p:spPr>
          <a:xfrm>
            <a:off x="7884368" y="3704314"/>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43" name="Rectangle 42"/>
          <p:cNvSpPr/>
          <p:nvPr/>
        </p:nvSpPr>
        <p:spPr>
          <a:xfrm>
            <a:off x="-20688" y="652774"/>
            <a:ext cx="9144000" cy="6205226"/>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ight Arrow 1"/>
          <p:cNvSpPr/>
          <p:nvPr/>
        </p:nvSpPr>
        <p:spPr>
          <a:xfrm>
            <a:off x="0" y="3334133"/>
            <a:ext cx="8820472" cy="914400"/>
          </a:xfrm>
          <a:prstGeom prst="rightArrow">
            <a:avLst/>
          </a:prstGeom>
          <a:solidFill>
            <a:srgbClr val="437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Rounded Rectangle 51"/>
          <p:cNvSpPr/>
          <p:nvPr/>
        </p:nvSpPr>
        <p:spPr>
          <a:xfrm>
            <a:off x="5471036" y="733914"/>
            <a:ext cx="2413332" cy="5858217"/>
          </a:xfrm>
          <a:prstGeom prst="roundRect">
            <a:avLst>
              <a:gd name="adj" fmla="val 7365"/>
            </a:avLst>
          </a:prstGeom>
          <a:solidFill>
            <a:srgbClr val="F3F6FB"/>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65" name="Straight Connector 64"/>
          <p:cNvCxnSpPr/>
          <p:nvPr/>
        </p:nvCxnSpPr>
        <p:spPr>
          <a:xfrm>
            <a:off x="3401339" y="3222963"/>
            <a:ext cx="10659" cy="620557"/>
          </a:xfrm>
          <a:prstGeom prst="line">
            <a:avLst/>
          </a:prstGeom>
          <a:ln w="57150">
            <a:solidFill>
              <a:srgbClr val="4376B3"/>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543044" y="909676"/>
            <a:ext cx="2600136" cy="5509200"/>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solidFill>
                  <a:schemeClr val="tx2">
                    <a:lumMod val="50000"/>
                  </a:schemeClr>
                </a:solidFill>
              </a:rPr>
              <a:t>Framework Development</a:t>
            </a:r>
          </a:p>
          <a:p>
            <a:endParaRPr lang="en-GB" sz="1400" dirty="0" smtClean="0">
              <a:solidFill>
                <a:schemeClr val="tx2">
                  <a:lumMod val="50000"/>
                </a:schemeClr>
              </a:solidFill>
            </a:endParaRPr>
          </a:p>
          <a:p>
            <a:endParaRPr lang="en-GB" sz="1400" dirty="0" smtClean="0">
              <a:solidFill>
                <a:schemeClr val="tx2">
                  <a:lumMod val="50000"/>
                </a:schemeClr>
              </a:solidFill>
            </a:endParaRPr>
          </a:p>
          <a:p>
            <a:pPr marL="285750" indent="-285750">
              <a:buFont typeface="Arial" panose="020B0604020202020204" pitchFamily="34" charset="0"/>
              <a:buChar char="•"/>
            </a:pPr>
            <a:r>
              <a:rPr lang="en-GB" sz="2000" dirty="0" smtClean="0">
                <a:solidFill>
                  <a:schemeClr val="tx2">
                    <a:lumMod val="50000"/>
                  </a:schemeClr>
                </a:solidFill>
              </a:rPr>
              <a:t>Guidance and Practice</a:t>
            </a:r>
          </a:p>
          <a:p>
            <a:endParaRPr lang="en-GB" sz="1400" dirty="0" smtClean="0">
              <a:solidFill>
                <a:schemeClr val="tx2">
                  <a:lumMod val="50000"/>
                </a:schemeClr>
              </a:solidFill>
            </a:endParaRPr>
          </a:p>
          <a:p>
            <a:endParaRPr lang="en-GB" sz="1400" dirty="0" smtClean="0">
              <a:solidFill>
                <a:schemeClr val="tx2">
                  <a:lumMod val="50000"/>
                </a:schemeClr>
              </a:solidFill>
            </a:endParaRPr>
          </a:p>
          <a:p>
            <a:pPr marL="285750" indent="-285750">
              <a:buFont typeface="Arial" panose="020B0604020202020204" pitchFamily="34" charset="0"/>
              <a:buChar char="•"/>
            </a:pPr>
            <a:r>
              <a:rPr lang="en-GB" sz="2000" dirty="0" smtClean="0">
                <a:solidFill>
                  <a:schemeClr val="tx2">
                    <a:lumMod val="50000"/>
                  </a:schemeClr>
                </a:solidFill>
              </a:rPr>
              <a:t>Thought leadership</a:t>
            </a:r>
          </a:p>
          <a:p>
            <a:endParaRPr lang="en-GB" sz="1400" dirty="0" smtClean="0">
              <a:solidFill>
                <a:schemeClr val="tx2">
                  <a:lumMod val="50000"/>
                </a:schemeClr>
              </a:solidFill>
            </a:endParaRPr>
          </a:p>
          <a:p>
            <a:endParaRPr lang="en-GB" sz="1400" dirty="0" smtClean="0">
              <a:solidFill>
                <a:schemeClr val="tx2">
                  <a:lumMod val="50000"/>
                </a:schemeClr>
              </a:solidFill>
            </a:endParaRPr>
          </a:p>
          <a:p>
            <a:pPr marL="285750" indent="-285750">
              <a:buFont typeface="Arial" panose="020B0604020202020204" pitchFamily="34" charset="0"/>
              <a:buChar char="•"/>
            </a:pPr>
            <a:r>
              <a:rPr lang="en-GB" sz="2000" dirty="0" smtClean="0">
                <a:solidFill>
                  <a:schemeClr val="tx2">
                    <a:lumMod val="50000"/>
                  </a:schemeClr>
                </a:solidFill>
              </a:rPr>
              <a:t>Academic community</a:t>
            </a:r>
          </a:p>
          <a:p>
            <a:endParaRPr lang="en-GB" sz="1400" dirty="0" smtClean="0">
              <a:solidFill>
                <a:schemeClr val="tx2">
                  <a:lumMod val="50000"/>
                </a:schemeClr>
              </a:solidFill>
            </a:endParaRPr>
          </a:p>
          <a:p>
            <a:endParaRPr lang="en-GB" sz="1400" dirty="0" smtClean="0">
              <a:solidFill>
                <a:schemeClr val="tx2">
                  <a:lumMod val="50000"/>
                </a:schemeClr>
              </a:solidFill>
            </a:endParaRPr>
          </a:p>
          <a:p>
            <a:pPr marL="285750" indent="-285750">
              <a:buFont typeface="Arial" panose="020B0604020202020204" pitchFamily="34" charset="0"/>
              <a:buChar char="•"/>
            </a:pPr>
            <a:r>
              <a:rPr lang="en-GB" sz="2000" dirty="0" smtClean="0">
                <a:solidFill>
                  <a:schemeClr val="tx2">
                    <a:lumMod val="50000"/>
                  </a:schemeClr>
                </a:solidFill>
              </a:rPr>
              <a:t>Databases</a:t>
            </a:r>
          </a:p>
          <a:p>
            <a:pPr marL="285750" indent="-285750">
              <a:buFont typeface="Arial" panose="020B0604020202020204" pitchFamily="34" charset="0"/>
              <a:buChar char="•"/>
            </a:pPr>
            <a:endParaRPr lang="en-GB" sz="2000" dirty="0" smtClean="0">
              <a:solidFill>
                <a:schemeClr val="tx2">
                  <a:lumMod val="50000"/>
                </a:schemeClr>
              </a:solidFill>
            </a:endParaRPr>
          </a:p>
          <a:p>
            <a:pPr marL="285750" indent="-285750">
              <a:buFont typeface="Arial" panose="020B0604020202020204" pitchFamily="34" charset="0"/>
              <a:buChar char="•"/>
            </a:pPr>
            <a:endParaRPr lang="en-GB" sz="2000" dirty="0">
              <a:solidFill>
                <a:schemeClr val="tx2">
                  <a:lumMod val="50000"/>
                </a:schemeClr>
              </a:solidFill>
            </a:endParaRPr>
          </a:p>
          <a:p>
            <a:pPr marL="285750" indent="-285750">
              <a:buFont typeface="Arial" panose="020B0604020202020204" pitchFamily="34" charset="0"/>
              <a:buChar char="•"/>
            </a:pPr>
            <a:r>
              <a:rPr lang="en-GB" sz="2000" dirty="0" smtClean="0">
                <a:solidFill>
                  <a:schemeClr val="tx2">
                    <a:lumMod val="50000"/>
                  </a:schemeClr>
                </a:solidFill>
              </a:rPr>
              <a:t>Evidence Base</a:t>
            </a:r>
            <a:endParaRPr lang="en-GB" sz="2000" dirty="0">
              <a:solidFill>
                <a:schemeClr val="tx2">
                  <a:lumMod val="50000"/>
                </a:schemeClr>
              </a:solidFill>
            </a:endParaRPr>
          </a:p>
        </p:txBody>
      </p:sp>
      <p:sp>
        <p:nvSpPr>
          <p:cNvPr id="56" name="Rounded Rectangle 55"/>
          <p:cNvSpPr/>
          <p:nvPr/>
        </p:nvSpPr>
        <p:spPr>
          <a:xfrm rot="10800000">
            <a:off x="3347504" y="733914"/>
            <a:ext cx="1872568" cy="2626214"/>
          </a:xfrm>
          <a:prstGeom prst="roundRect">
            <a:avLst>
              <a:gd name="adj" fmla="val 7365"/>
            </a:avLst>
          </a:prstGeom>
          <a:solidFill>
            <a:srgbClr val="F3F6FB"/>
          </a:solidFill>
          <a:ln w="57150">
            <a:solidFill>
              <a:srgbClr val="4376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8184" y="863402"/>
            <a:ext cx="1607872" cy="2431103"/>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84342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9532" y="2204864"/>
            <a:ext cx="8424936" cy="2448272"/>
            <a:chOff x="0" y="1224136"/>
            <a:chExt cx="8424936" cy="2448272"/>
          </a:xfrm>
        </p:grpSpPr>
        <p:sp>
          <p:nvSpPr>
            <p:cNvPr id="3" name="Rounded Rectangle 2"/>
            <p:cNvSpPr/>
            <p:nvPr/>
          </p:nvSpPr>
          <p:spPr>
            <a:xfrm>
              <a:off x="0" y="1224136"/>
              <a:ext cx="8424936" cy="244827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ounded Rectangle 4"/>
            <p:cNvSpPr/>
            <p:nvPr/>
          </p:nvSpPr>
          <p:spPr>
            <a:xfrm>
              <a:off x="71707" y="1295843"/>
              <a:ext cx="8281522" cy="23048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1" i="1" dirty="0" smtClean="0">
                  <a:solidFill>
                    <a:schemeClr val="bg1"/>
                  </a:solidFill>
                  <a:latin typeface="Verdana" pitchFamily="34" charset="0"/>
                  <a:ea typeface="Verdana" pitchFamily="34" charset="0"/>
                  <a:cs typeface="Verdana" pitchFamily="34" charset="0"/>
                </a:rPr>
                <a:t>Business applying &lt;IR&gt;</a:t>
              </a:r>
              <a:endParaRPr lang="en-AU" sz="3200" b="1" kern="1200" dirty="0">
                <a:solidFill>
                  <a:schemeClr val="bg1"/>
                </a:solidFill>
              </a:endParaRPr>
            </a:p>
          </p:txBody>
        </p:sp>
      </p:grpSp>
    </p:spTree>
    <p:extLst>
      <p:ext uri="{BB962C8B-B14F-4D97-AF65-F5344CB8AC3E}">
        <p14:creationId xmlns:p14="http://schemas.microsoft.com/office/powerpoint/2010/main" val="431016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877888"/>
            <a:ext cx="4105275" cy="573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700" y="977900"/>
            <a:ext cx="4730750" cy="553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6988" y="692150"/>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461" name="TextBox 7"/>
          <p:cNvSpPr txBox="1">
            <a:spLocks noChangeArrowheads="1"/>
          </p:cNvSpPr>
          <p:nvPr/>
        </p:nvSpPr>
        <p:spPr bwMode="auto">
          <a:xfrm>
            <a:off x="719138" y="2705100"/>
            <a:ext cx="7705725"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eaLnBrk="1"/>
            <a:r>
              <a:rPr lang="en-GB" altLang="en-US" sz="5400" b="1">
                <a:solidFill>
                  <a:srgbClr val="E604EC"/>
                </a:solidFill>
                <a:latin typeface="Calibri" pitchFamily="34" charset="0"/>
                <a:ea typeface="Calibri" pitchFamily="34" charset="0"/>
                <a:cs typeface="Calibri" pitchFamily="34" charset="0"/>
                <a:sym typeface="Calibri" pitchFamily="34" charset="0"/>
              </a:rPr>
              <a:t>ORGANIZATIONAL OVERVIEW AND EXTERNAL ENVIRONMENT</a:t>
            </a:r>
          </a:p>
        </p:txBody>
      </p:sp>
      <p:cxnSp>
        <p:nvCxnSpPr>
          <p:cNvPr id="9" name="Straight Connector 8"/>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9463" name="Picture 9"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922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Go-Ahead Group </a:t>
            </a:r>
            <a:r>
              <a:rPr lang="en-GB" sz="15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plc</a:t>
            </a: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Report and Accounts 2012</a:t>
            </a:r>
          </a:p>
        </p:txBody>
      </p:sp>
      <p:pic>
        <p:nvPicPr>
          <p:cNvPr id="204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877888"/>
            <a:ext cx="4105275" cy="573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700" y="977900"/>
            <a:ext cx="4730750" cy="553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0486" name="Picture 5"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2656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Go-Ahead Group </a:t>
            </a:r>
            <a:r>
              <a:rPr lang="en-GB" sz="15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plc</a:t>
            </a: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Report and Accounts 2012</a:t>
            </a:r>
          </a:p>
        </p:txBody>
      </p:sp>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1508" name="Picture 5" descr="K:\Projects\IIRC\Production\Design\Logos\logo-colou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60863" y="1033463"/>
            <a:ext cx="4760912"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2151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213" y="908050"/>
            <a:ext cx="4302125" cy="534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Tree>
    <p:extLst>
      <p:ext uri="{BB962C8B-B14F-4D97-AF65-F5344CB8AC3E}">
        <p14:creationId xmlns:p14="http://schemas.microsoft.com/office/powerpoint/2010/main" val="240939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p:cNvPicPr>
            <a:picLocks noChangeAspect="1"/>
          </p:cNvPicPr>
          <p:nvPr/>
        </p:nvPicPr>
        <p:blipFill>
          <a:blip r:embed="rId3" cstate="print">
            <a:alphaModFix amt="42000"/>
          </a:blip>
          <a:srcRect t="3086" b="3086"/>
          <a:stretch>
            <a:fillRect/>
          </a:stretch>
        </p:blipFill>
        <p:spPr>
          <a:xfrm>
            <a:off x="4572000" y="2257602"/>
            <a:ext cx="4068142" cy="2283868"/>
          </a:xfrm>
          <a:prstGeom prst="rect">
            <a:avLst/>
          </a:prstGeom>
        </p:spPr>
      </p:pic>
      <p:pic>
        <p:nvPicPr>
          <p:cNvPr id="10" name="Picture 2"/>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2844" t="2058" r="1200" b="2874"/>
          <a:stretch/>
        </p:blipFill>
        <p:spPr bwMode="auto">
          <a:xfrm>
            <a:off x="324487" y="811878"/>
            <a:ext cx="3866530" cy="548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11251" y="2828836"/>
            <a:ext cx="3093002" cy="1446550"/>
          </a:xfrm>
          <a:prstGeom prst="rect">
            <a:avLst/>
          </a:prstGeom>
        </p:spPr>
        <p:txBody>
          <a:bodyPr wrap="square">
            <a:spAutoFit/>
          </a:bodyPr>
          <a:lstStyle/>
          <a:p>
            <a:pPr algn="ctr"/>
            <a:r>
              <a:rPr lang="en-GB" sz="4400" dirty="0" smtClean="0">
                <a:solidFill>
                  <a:schemeClr val="accent1">
                    <a:lumMod val="50000"/>
                  </a:schemeClr>
                </a:solidFill>
                <a:latin typeface="Verdana" pitchFamily="34" charset="0"/>
                <a:ea typeface="Verdana" pitchFamily="34" charset="0"/>
                <a:cs typeface="Verdana" pitchFamily="34" charset="0"/>
              </a:rPr>
              <a:t>Business Network</a:t>
            </a:r>
            <a:endParaRPr lang="en-GB" sz="4400" dirty="0">
              <a:solidFill>
                <a:schemeClr val="accent1">
                  <a:lumMod val="50000"/>
                </a:schemeClr>
              </a:solidFill>
              <a:latin typeface="Verdana" pitchFamily="34" charset="0"/>
              <a:ea typeface="Verdana" pitchFamily="34" charset="0"/>
              <a:cs typeface="Verdana" pitchFamily="34" charset="0"/>
            </a:endParaRPr>
          </a:p>
        </p:txBody>
      </p:sp>
      <p:sp>
        <p:nvSpPr>
          <p:cNvPr id="5" name="Rectangle 4"/>
          <p:cNvSpPr/>
          <p:nvPr/>
        </p:nvSpPr>
        <p:spPr>
          <a:xfrm>
            <a:off x="5004048" y="2828836"/>
            <a:ext cx="3022331" cy="1446550"/>
          </a:xfrm>
          <a:prstGeom prst="rect">
            <a:avLst/>
          </a:prstGeom>
        </p:spPr>
        <p:txBody>
          <a:bodyPr wrap="square">
            <a:spAutoFit/>
          </a:bodyPr>
          <a:lstStyle/>
          <a:p>
            <a:pPr algn="ctr"/>
            <a:r>
              <a:rPr lang="en-GB" sz="4400" dirty="0" smtClean="0">
                <a:solidFill>
                  <a:schemeClr val="accent1">
                    <a:lumMod val="50000"/>
                  </a:schemeClr>
                </a:solidFill>
                <a:latin typeface="Verdana" pitchFamily="34" charset="0"/>
                <a:ea typeface="Verdana" pitchFamily="34" charset="0"/>
                <a:cs typeface="Verdana" pitchFamily="34" charset="0"/>
              </a:rPr>
              <a:t>Investor Network</a:t>
            </a:r>
            <a:endParaRPr lang="en-GB" sz="4400" dirty="0">
              <a:solidFill>
                <a:schemeClr val="accent1">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152400" y="116632"/>
            <a:ext cx="3627512"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IIRC Pilot Programme</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95994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150" y="681038"/>
            <a:ext cx="7300913" cy="620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
        <p:nvSpPr>
          <p:cNvPr id="6" name="Rectangle 5"/>
          <p:cNvSpPr/>
          <p:nvPr/>
        </p:nvSpPr>
        <p:spPr>
          <a:xfrm>
            <a:off x="26988" y="692150"/>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2" name="TextBox 6"/>
          <p:cNvSpPr txBox="1">
            <a:spLocks noChangeArrowheads="1"/>
          </p:cNvSpPr>
          <p:nvPr/>
        </p:nvSpPr>
        <p:spPr bwMode="auto">
          <a:xfrm>
            <a:off x="719138" y="2705100"/>
            <a:ext cx="77057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eaLnBrk="1"/>
            <a:r>
              <a:rPr lang="en-GB" altLang="en-US" sz="6600" b="1">
                <a:solidFill>
                  <a:srgbClr val="7030A0"/>
                </a:solidFill>
                <a:latin typeface="Calibri" pitchFamily="34" charset="0"/>
                <a:ea typeface="Calibri" pitchFamily="34" charset="0"/>
                <a:cs typeface="Calibri" pitchFamily="34" charset="0"/>
                <a:sym typeface="Calibri" pitchFamily="34" charset="0"/>
              </a:rPr>
              <a:t>GOVERNANCE</a:t>
            </a:r>
          </a:p>
        </p:txBody>
      </p:sp>
      <p:cxnSp>
        <p:nvCxnSpPr>
          <p:cNvPr id="8" name="Straight Connector 7"/>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2534" name="Picture 8"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4349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150" y="681038"/>
            <a:ext cx="7300913" cy="620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
        <p:nvSpPr>
          <p:cNvPr id="5" name="TextBox 4"/>
          <p:cNvSpPr txBox="1"/>
          <p:nvPr/>
        </p:nvSpPr>
        <p:spPr>
          <a:xfrm>
            <a:off x="-4763" y="207963"/>
            <a:ext cx="6697663" cy="276225"/>
          </a:xfrm>
          <a:prstGeom prst="rect">
            <a:avLst/>
          </a:prstGeom>
          <a:noFill/>
        </p:spPr>
        <p:txBody>
          <a:bodyPr>
            <a:spAutoFit/>
          </a:bodyPr>
          <a:lstStyle/>
          <a:p>
            <a:pPr>
              <a:defRPr/>
            </a:pPr>
            <a:r>
              <a:rPr lang="en-GB" sz="12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Marks &amp; Spencer Group </a:t>
            </a:r>
            <a:r>
              <a:rPr lang="en-GB" sz="12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plc</a:t>
            </a:r>
            <a:r>
              <a:rPr lang="en-GB" sz="12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GB" sz="12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Report and Financial Statements 2013</a:t>
            </a:r>
          </a:p>
        </p:txBody>
      </p:sp>
      <p:cxnSp>
        <p:nvCxnSpPr>
          <p:cNvPr id="6" name="Straight Connector 5"/>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3557" name="Picture 6"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491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t="1979"/>
          <a:stretch>
            <a:fillRect/>
          </a:stretch>
        </p:blipFill>
        <p:spPr bwMode="auto">
          <a:xfrm>
            <a:off x="250825" y="692150"/>
            <a:ext cx="8667750" cy="612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988" y="692150"/>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580" name="TextBox 5"/>
          <p:cNvSpPr txBox="1">
            <a:spLocks noChangeArrowheads="1"/>
          </p:cNvSpPr>
          <p:nvPr/>
        </p:nvSpPr>
        <p:spPr bwMode="auto">
          <a:xfrm>
            <a:off x="719138" y="2705100"/>
            <a:ext cx="77057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eaLnBrk="1"/>
            <a:r>
              <a:rPr lang="en-GB" altLang="en-US" sz="6600" b="1">
                <a:solidFill>
                  <a:srgbClr val="00B050"/>
                </a:solidFill>
                <a:latin typeface="Calibri" pitchFamily="34" charset="0"/>
                <a:ea typeface="Calibri" pitchFamily="34" charset="0"/>
                <a:cs typeface="Calibri" pitchFamily="34" charset="0"/>
                <a:sym typeface="Calibri" pitchFamily="34" charset="0"/>
              </a:rPr>
              <a:t>BUSINESS MODEL</a:t>
            </a:r>
          </a:p>
        </p:txBody>
      </p:sp>
      <p:cxnSp>
        <p:nvCxnSpPr>
          <p:cNvPr id="7" name="Straight Connector 6"/>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4582" name="Picture 7"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5093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Lawson, Inc.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Report 2013</a:t>
            </a:r>
          </a:p>
        </p:txBody>
      </p:sp>
      <p:pic>
        <p:nvPicPr>
          <p:cNvPr id="25603" name="Picture 2"/>
          <p:cNvPicPr>
            <a:picLocks noChangeAspect="1" noChangeArrowheads="1"/>
          </p:cNvPicPr>
          <p:nvPr/>
        </p:nvPicPr>
        <p:blipFill>
          <a:blip r:embed="rId3">
            <a:extLst>
              <a:ext uri="{28A0092B-C50C-407E-A947-70E740481C1C}">
                <a14:useLocalDpi xmlns:a14="http://schemas.microsoft.com/office/drawing/2010/main" val="0"/>
              </a:ext>
            </a:extLst>
          </a:blip>
          <a:srcRect t="1979"/>
          <a:stretch>
            <a:fillRect/>
          </a:stretch>
        </p:blipFill>
        <p:spPr bwMode="auto">
          <a:xfrm>
            <a:off x="250825" y="692150"/>
            <a:ext cx="8667750" cy="612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5605" name="Picture 5"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671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p:cNvPicPr>
          <p:nvPr/>
        </p:nvPicPr>
        <p:blipFill>
          <a:blip r:embed="rId3">
            <a:extLst>
              <a:ext uri="{28A0092B-C50C-407E-A947-70E740481C1C}">
                <a14:useLocalDpi xmlns:a14="http://schemas.microsoft.com/office/drawing/2010/main" val="0"/>
              </a:ext>
            </a:extLst>
          </a:blip>
          <a:srcRect b="29570"/>
          <a:stretch>
            <a:fillRect/>
          </a:stretch>
        </p:blipFill>
        <p:spPr bwMode="auto">
          <a:xfrm>
            <a:off x="333375" y="646113"/>
            <a:ext cx="8712200" cy="621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
        <p:nvSpPr>
          <p:cNvPr id="5" name="TextBox 4"/>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Lawson, Inc.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Report 2013</a:t>
            </a:r>
          </a:p>
        </p:txBody>
      </p:sp>
      <p:cxnSp>
        <p:nvCxnSpPr>
          <p:cNvPr id="6" name="Straight Connector 5"/>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6629" name="Picture 5"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674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Sasol</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annual integrated report 2013</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798513"/>
            <a:ext cx="4629150" cy="604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713" y="692150"/>
            <a:ext cx="4351337" cy="614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7654" name="Picture 6"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5457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Sasol</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annual integrated report 2013</a:t>
            </a:r>
          </a:p>
        </p:txBody>
      </p:sp>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8676" name="Picture 6" descr="K:\Projects\IIRC\Production\Design\Logos\logo-colou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1309688"/>
            <a:ext cx="421005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Tree>
    <p:extLst>
      <p:ext uri="{BB962C8B-B14F-4D97-AF65-F5344CB8AC3E}">
        <p14:creationId xmlns:p14="http://schemas.microsoft.com/office/powerpoint/2010/main" val="10277265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4"/>
          <p:cNvGrpSpPr>
            <a:grpSpLocks/>
          </p:cNvGrpSpPr>
          <p:nvPr/>
        </p:nvGrpSpPr>
        <p:grpSpPr bwMode="auto">
          <a:xfrm>
            <a:off x="539750" y="692150"/>
            <a:ext cx="8029575" cy="6070600"/>
            <a:chOff x="173359" y="35448"/>
            <a:chExt cx="8568952" cy="6727058"/>
          </a:xfrm>
        </p:grpSpPr>
        <p:pic>
          <p:nvPicPr>
            <p:cNvPr id="29702" name="Picture 2"/>
            <p:cNvPicPr>
              <a:picLocks noChangeAspect="1"/>
            </p:cNvPicPr>
            <p:nvPr/>
          </p:nvPicPr>
          <p:blipFill>
            <a:blip r:embed="rId3">
              <a:extLst>
                <a:ext uri="{28A0092B-C50C-407E-A947-70E740481C1C}">
                  <a14:useLocalDpi xmlns:a14="http://schemas.microsoft.com/office/drawing/2010/main" val="0"/>
                </a:ext>
              </a:extLst>
            </a:blip>
            <a:srcRect t="356"/>
            <a:stretch>
              <a:fillRect/>
            </a:stretch>
          </p:blipFill>
          <p:spPr bwMode="auto">
            <a:xfrm>
              <a:off x="173359" y="35448"/>
              <a:ext cx="4274891" cy="672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29703" name="Picture 3"/>
            <p:cNvPicPr>
              <a:picLocks noChangeAspect="1"/>
            </p:cNvPicPr>
            <p:nvPr/>
          </p:nvPicPr>
          <p:blipFill>
            <a:blip r:embed="rId4">
              <a:extLst>
                <a:ext uri="{28A0092B-C50C-407E-A947-70E740481C1C}">
                  <a14:useLocalDpi xmlns:a14="http://schemas.microsoft.com/office/drawing/2010/main" val="0"/>
                </a:ext>
              </a:extLst>
            </a:blip>
            <a:srcRect b="568"/>
            <a:stretch>
              <a:fillRect/>
            </a:stretch>
          </p:blipFill>
          <p:spPr bwMode="auto">
            <a:xfrm>
              <a:off x="4448250" y="35450"/>
              <a:ext cx="4294061" cy="672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grpSp>
      <p:sp>
        <p:nvSpPr>
          <p:cNvPr id="7" name="TextBox 6"/>
          <p:cNvSpPr txBox="1"/>
          <p:nvPr/>
        </p:nvSpPr>
        <p:spPr>
          <a:xfrm>
            <a:off x="-4763" y="207963"/>
            <a:ext cx="6697663" cy="307975"/>
          </a:xfrm>
          <a:prstGeom prst="rect">
            <a:avLst/>
          </a:prstGeom>
          <a:noFill/>
        </p:spPr>
        <p:txBody>
          <a:bodyPr>
            <a:spAutoFit/>
          </a:bodyPr>
          <a:lstStyle/>
          <a:p>
            <a:pPr>
              <a:defRPr/>
            </a:pPr>
            <a:r>
              <a:rPr lang="en-GB" sz="14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Crown Estate </a:t>
            </a:r>
            <a:r>
              <a:rPr lang="en-GB" sz="1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Annual Report and Accounts 2013</a:t>
            </a:r>
          </a:p>
        </p:txBody>
      </p:sp>
      <p:cxnSp>
        <p:nvCxnSpPr>
          <p:cNvPr id="8" name="Straight Connector 7"/>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9701" name="Picture 8"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125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0723" name="Picture 8" descr="K:\Projects\IIRC\Production\Design\Logos\logo-colou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2"/>
          <p:cNvPicPr>
            <a:picLocks noChangeAspect="1"/>
          </p:cNvPicPr>
          <p:nvPr/>
        </p:nvPicPr>
        <p:blipFill rotWithShape="1">
          <a:blip r:embed="rId4">
            <a:extLst>
              <a:ext uri="{28A0092B-C50C-407E-A947-70E740481C1C}">
                <a14:useLocalDpi xmlns:a14="http://schemas.microsoft.com/office/drawing/2010/main" val="0"/>
              </a:ext>
            </a:extLst>
          </a:blip>
          <a:srcRect t="14123"/>
          <a:stretch/>
        </p:blipFill>
        <p:spPr bwMode="auto">
          <a:xfrm>
            <a:off x="-4763" y="1196752"/>
            <a:ext cx="9144000" cy="461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
        <p:nvSpPr>
          <p:cNvPr id="7" name="TextBox 6"/>
          <p:cNvSpPr txBox="1"/>
          <p:nvPr/>
        </p:nvSpPr>
        <p:spPr>
          <a:xfrm>
            <a:off x="-4763" y="207963"/>
            <a:ext cx="6697663" cy="323165"/>
          </a:xfrm>
          <a:prstGeom prst="rect">
            <a:avLst/>
          </a:prstGeom>
          <a:noFill/>
        </p:spPr>
        <p:txBody>
          <a:bodyPr>
            <a:spAutoFit/>
          </a:bodyPr>
          <a:lstStyle/>
          <a:p>
            <a:pPr>
              <a:defRPr/>
            </a:pPr>
            <a:r>
              <a:rPr lang="en-GB" sz="1500" b="1" dirty="0" err="1">
                <a:solidFill>
                  <a:schemeClr val="tx2">
                    <a:lumMod val="50000"/>
                  </a:schemeClr>
                </a:solidFill>
                <a:ea typeface="Verdana" panose="020B0604030504040204" pitchFamily="34" charset="0"/>
                <a:cs typeface="Verdana" panose="020B0604030504040204" pitchFamily="34" charset="0"/>
              </a:rPr>
              <a:t>Votorantim</a:t>
            </a:r>
            <a:r>
              <a:rPr lang="en-GB" sz="1500" b="1" dirty="0">
                <a:solidFill>
                  <a:schemeClr val="tx2">
                    <a:lumMod val="50000"/>
                  </a:schemeClr>
                </a:solidFill>
                <a:ea typeface="Verdana" panose="020B0604030504040204" pitchFamily="34" charset="0"/>
                <a:cs typeface="Verdana" panose="020B0604030504040204" pitchFamily="34" charset="0"/>
              </a:rPr>
              <a:t> </a:t>
            </a:r>
            <a:r>
              <a:rPr lang="en-GB" sz="1400" dirty="0">
                <a:solidFill>
                  <a:schemeClr val="tx2">
                    <a:lumMod val="50000"/>
                  </a:schemeClr>
                </a:solidFill>
              </a:rPr>
              <a:t>link &lt;IR&gt; to their Report 2012</a:t>
            </a:r>
            <a:endParaRPr lang="en-GB" sz="1500" dirty="0">
              <a:solidFill>
                <a:schemeClr val="tx2">
                  <a:lumMod val="50000"/>
                </a:schemeClr>
              </a:solidFill>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79606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725488"/>
            <a:ext cx="2751138" cy="602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650875"/>
            <a:ext cx="4922837" cy="620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6988" y="692150"/>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725" name="TextBox 6"/>
          <p:cNvSpPr txBox="1">
            <a:spLocks noChangeArrowheads="1"/>
          </p:cNvSpPr>
          <p:nvPr/>
        </p:nvSpPr>
        <p:spPr bwMode="auto">
          <a:xfrm>
            <a:off x="719138" y="2705100"/>
            <a:ext cx="7705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eaLnBrk="1"/>
            <a:r>
              <a:rPr lang="en-GB" altLang="en-US" sz="6600" b="1">
                <a:solidFill>
                  <a:srgbClr val="BB1B1F"/>
                </a:solidFill>
                <a:latin typeface="Calibri" pitchFamily="34" charset="0"/>
                <a:ea typeface="Calibri" pitchFamily="34" charset="0"/>
                <a:cs typeface="Calibri" pitchFamily="34" charset="0"/>
                <a:sym typeface="Calibri" pitchFamily="34" charset="0"/>
              </a:rPr>
              <a:t>RISK AND OPPORTUNITY</a:t>
            </a:r>
          </a:p>
        </p:txBody>
      </p:sp>
      <p:cxnSp>
        <p:nvCxnSpPr>
          <p:cNvPr id="8" name="Straight Connector 7"/>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0727" name="Picture 8"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933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691680" y="1145280"/>
            <a:ext cx="5667375" cy="4545959"/>
            <a:chOff x="-915863" y="-1551611"/>
            <a:chExt cx="5667375" cy="4545959"/>
          </a:xfrm>
        </p:grpSpPr>
        <p:pic>
          <p:nvPicPr>
            <p:cNvPr id="12" name="Picture 2" descr="C:\Users\Hiroko\AppData\Local\Microsoft\Windows\Temporary Internet Files\Content.IE5\511F70ZV\marque-COLO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863" y="-1539552"/>
              <a:ext cx="5667375" cy="4533900"/>
            </a:xfrm>
            <a:prstGeom prst="rect">
              <a:avLst/>
            </a:prstGeom>
            <a:noFill/>
          </p:spPr>
        </p:pic>
        <p:sp>
          <p:nvSpPr>
            <p:cNvPr id="13" name="Rectangle 12"/>
            <p:cNvSpPr/>
            <p:nvPr/>
          </p:nvSpPr>
          <p:spPr>
            <a:xfrm>
              <a:off x="-915863" y="-1551611"/>
              <a:ext cx="5667375" cy="43325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sp>
        <p:nvSpPr>
          <p:cNvPr id="2" name="TextBox 1"/>
          <p:cNvSpPr txBox="1"/>
          <p:nvPr/>
        </p:nvSpPr>
        <p:spPr>
          <a:xfrm>
            <a:off x="0" y="1655088"/>
            <a:ext cx="9143999" cy="2739211"/>
          </a:xfrm>
          <a:prstGeom prst="rect">
            <a:avLst/>
          </a:prstGeom>
          <a:noFill/>
        </p:spPr>
        <p:txBody>
          <a:bodyPr wrap="square" rtlCol="0">
            <a:spAutoFit/>
          </a:bodyPr>
          <a:lstStyle/>
          <a:p>
            <a:pPr algn="ctr"/>
            <a:endParaRPr lang="en-GB" sz="1600" dirty="0" smtClean="0">
              <a:solidFill>
                <a:schemeClr val="tx2">
                  <a:lumMod val="50000"/>
                </a:schemeClr>
              </a:solidFill>
            </a:endParaRPr>
          </a:p>
          <a:p>
            <a:pPr algn="ctr"/>
            <a:endParaRPr lang="en-GB" sz="1600" dirty="0">
              <a:solidFill>
                <a:schemeClr val="tx2">
                  <a:lumMod val="50000"/>
                </a:schemeClr>
              </a:solidFill>
            </a:endParaRPr>
          </a:p>
          <a:p>
            <a:pPr algn="ctr"/>
            <a:r>
              <a:rPr lang="en-GB" sz="2000" dirty="0" smtClean="0">
                <a:solidFill>
                  <a:schemeClr val="tx2">
                    <a:lumMod val="50000"/>
                  </a:schemeClr>
                </a:solidFill>
              </a:rPr>
              <a:t>Our </a:t>
            </a:r>
            <a:r>
              <a:rPr lang="en-GB" sz="2000" dirty="0">
                <a:solidFill>
                  <a:schemeClr val="tx2">
                    <a:lumMod val="50000"/>
                  </a:schemeClr>
                </a:solidFill>
              </a:rPr>
              <a:t>long-term vision is a world in which integrated thinking is embedded within mainstream business practice in the public and private sectors, facilitated by &lt;IR&gt; as the corporate reporting norm. </a:t>
            </a:r>
            <a:endParaRPr lang="en-GB" sz="2000" dirty="0" smtClean="0">
              <a:solidFill>
                <a:schemeClr val="tx2">
                  <a:lumMod val="50000"/>
                </a:schemeClr>
              </a:solidFill>
            </a:endParaRPr>
          </a:p>
          <a:p>
            <a:pPr algn="ctr"/>
            <a:endParaRPr lang="en-GB" sz="2000" dirty="0">
              <a:solidFill>
                <a:schemeClr val="tx2">
                  <a:lumMod val="50000"/>
                </a:schemeClr>
              </a:solidFill>
            </a:endParaRPr>
          </a:p>
          <a:p>
            <a:pPr algn="ctr"/>
            <a:r>
              <a:rPr lang="en-GB" sz="2000" dirty="0" smtClean="0">
                <a:solidFill>
                  <a:schemeClr val="tx2">
                    <a:lumMod val="50000"/>
                  </a:schemeClr>
                </a:solidFill>
              </a:rPr>
              <a:t>The </a:t>
            </a:r>
            <a:r>
              <a:rPr lang="en-GB" sz="2000" dirty="0">
                <a:solidFill>
                  <a:schemeClr val="tx2">
                    <a:lumMod val="50000"/>
                  </a:schemeClr>
                </a:solidFill>
              </a:rPr>
              <a:t>cycle of integrated thinking and reporting, resulting in efficient and productive capital allocation, will act as forces for </a:t>
            </a:r>
            <a:r>
              <a:rPr lang="en-GB" sz="2000" b="1" dirty="0">
                <a:solidFill>
                  <a:schemeClr val="tx2">
                    <a:lumMod val="50000"/>
                  </a:schemeClr>
                </a:solidFill>
              </a:rPr>
              <a:t>financial stability </a:t>
            </a:r>
            <a:r>
              <a:rPr lang="en-GB" sz="2000" dirty="0">
                <a:solidFill>
                  <a:schemeClr val="tx2">
                    <a:lumMod val="50000"/>
                  </a:schemeClr>
                </a:solidFill>
              </a:rPr>
              <a:t>and </a:t>
            </a:r>
            <a:r>
              <a:rPr lang="en-GB" sz="2000" b="1" dirty="0">
                <a:solidFill>
                  <a:schemeClr val="tx2">
                    <a:lumMod val="50000"/>
                  </a:schemeClr>
                </a:solidFill>
              </a:rPr>
              <a:t>sustainability</a:t>
            </a:r>
            <a:r>
              <a:rPr lang="en-GB" sz="2000" dirty="0">
                <a:solidFill>
                  <a:schemeClr val="tx2">
                    <a:lumMod val="50000"/>
                  </a:schemeClr>
                </a:solidFill>
              </a:rPr>
              <a:t>. </a:t>
            </a:r>
            <a:endParaRPr lang="en-GB" sz="1400" dirty="0">
              <a:solidFill>
                <a:schemeClr val="tx2">
                  <a:lumMod val="50000"/>
                </a:schemeClr>
              </a:solidFill>
            </a:endParaRPr>
          </a:p>
        </p:txBody>
      </p:sp>
      <p:sp>
        <p:nvSpPr>
          <p:cNvPr id="9" name="TextBox 8"/>
          <p:cNvSpPr txBox="1"/>
          <p:nvPr/>
        </p:nvSpPr>
        <p:spPr>
          <a:xfrm>
            <a:off x="152400" y="116632"/>
            <a:ext cx="3411488"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Long Term Vision</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99400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Schiphol</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Annual Report 2012</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725488"/>
            <a:ext cx="2751138" cy="602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650875"/>
            <a:ext cx="4922837" cy="620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1750" name="Picture 6"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214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692150"/>
            <a:ext cx="7029450"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
        <p:nvSpPr>
          <p:cNvPr id="5" name="TextBox 4"/>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Schiphol</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Annual Report 2012</a:t>
            </a:r>
          </a:p>
        </p:txBody>
      </p:sp>
      <p:cxnSp>
        <p:nvCxnSpPr>
          <p:cNvPr id="6" name="Straight Connector 5"/>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2773" name="Picture 6"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075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88" y="774700"/>
            <a:ext cx="4645025" cy="590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1275" y="655638"/>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TextBox 5"/>
          <p:cNvSpPr txBox="1"/>
          <p:nvPr/>
        </p:nvSpPr>
        <p:spPr>
          <a:xfrm>
            <a:off x="719138" y="2705100"/>
            <a:ext cx="7705725" cy="1108075"/>
          </a:xfrm>
          <a:prstGeom prst="rect">
            <a:avLst/>
          </a:prstGeom>
          <a:noFill/>
        </p:spPr>
        <p:txBody>
          <a:bodyPr>
            <a:spAutoFit/>
          </a:bodyPr>
          <a:lstStyle/>
          <a:p>
            <a:pPr algn="ctr">
              <a:defRPr/>
            </a:pPr>
            <a:r>
              <a:rPr lang="en-GB" sz="6600" b="1" dirty="0">
                <a:solidFill>
                  <a:schemeClr val="accent6">
                    <a:lumMod val="75000"/>
                  </a:schemeClr>
                </a:solidFill>
              </a:rPr>
              <a:t>STRATEGY</a:t>
            </a:r>
          </a:p>
        </p:txBody>
      </p:sp>
      <p:cxnSp>
        <p:nvCxnSpPr>
          <p:cNvPr id="7" name="Straight Connector 6"/>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3798" name="Picture 7"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53599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3">
            <a:extLst>
              <a:ext uri="{28A0092B-C50C-407E-A947-70E740481C1C}">
                <a14:useLocalDpi xmlns:a14="http://schemas.microsoft.com/office/drawing/2010/main" val="0"/>
              </a:ext>
            </a:extLst>
          </a:blip>
          <a:srcRect l="7512" r="7771"/>
          <a:stretch>
            <a:fillRect/>
          </a:stretch>
        </p:blipFill>
        <p:spPr bwMode="auto">
          <a:xfrm>
            <a:off x="244475" y="1755775"/>
            <a:ext cx="2390775" cy="947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2"/>
          <p:cNvPicPr>
            <a:picLocks noChangeAspect="1" noChangeArrowheads="1"/>
          </p:cNvPicPr>
          <p:nvPr/>
        </p:nvPicPr>
        <p:blipFill>
          <a:blip r:embed="rId4">
            <a:extLst>
              <a:ext uri="{28A0092B-C50C-407E-A947-70E740481C1C}">
                <a14:useLocalDpi xmlns:a14="http://schemas.microsoft.com/office/drawing/2010/main" val="0"/>
              </a:ext>
            </a:extLst>
          </a:blip>
          <a:srcRect l="5257" r="7777"/>
          <a:stretch>
            <a:fillRect/>
          </a:stretch>
        </p:blipFill>
        <p:spPr bwMode="auto">
          <a:xfrm>
            <a:off x="244475" y="720725"/>
            <a:ext cx="2390775" cy="87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0" name="Picture 6"/>
          <p:cNvPicPr>
            <a:picLocks noChangeAspect="1" noChangeArrowheads="1"/>
          </p:cNvPicPr>
          <p:nvPr/>
        </p:nvPicPr>
        <p:blipFill>
          <a:blip r:embed="rId5">
            <a:extLst>
              <a:ext uri="{28A0092B-C50C-407E-A947-70E740481C1C}">
                <a14:useLocalDpi xmlns:a14="http://schemas.microsoft.com/office/drawing/2010/main" val="0"/>
              </a:ext>
            </a:extLst>
          </a:blip>
          <a:srcRect r="9325"/>
          <a:stretch>
            <a:fillRect/>
          </a:stretch>
        </p:blipFill>
        <p:spPr bwMode="auto">
          <a:xfrm>
            <a:off x="244475" y="2820988"/>
            <a:ext cx="2386013"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1" name="Picture 8"/>
          <p:cNvPicPr>
            <a:picLocks noChangeAspect="1" noChangeArrowheads="1"/>
          </p:cNvPicPr>
          <p:nvPr/>
        </p:nvPicPr>
        <p:blipFill>
          <a:blip r:embed="rId6">
            <a:extLst>
              <a:ext uri="{28A0092B-C50C-407E-A947-70E740481C1C}">
                <a14:useLocalDpi xmlns:a14="http://schemas.microsoft.com/office/drawing/2010/main" val="0"/>
              </a:ext>
            </a:extLst>
          </a:blip>
          <a:srcRect r="5077"/>
          <a:stretch>
            <a:fillRect/>
          </a:stretch>
        </p:blipFill>
        <p:spPr bwMode="auto">
          <a:xfrm>
            <a:off x="250825" y="3879850"/>
            <a:ext cx="2371725"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2" name="Picture 10"/>
          <p:cNvPicPr>
            <a:picLocks noChangeAspect="1" noChangeArrowheads="1"/>
          </p:cNvPicPr>
          <p:nvPr/>
        </p:nvPicPr>
        <p:blipFill>
          <a:blip r:embed="rId7">
            <a:extLst>
              <a:ext uri="{28A0092B-C50C-407E-A947-70E740481C1C}">
                <a14:useLocalDpi xmlns:a14="http://schemas.microsoft.com/office/drawing/2010/main" val="0"/>
              </a:ext>
            </a:extLst>
          </a:blip>
          <a:srcRect r="5077"/>
          <a:stretch>
            <a:fillRect/>
          </a:stretch>
        </p:blipFill>
        <p:spPr bwMode="auto">
          <a:xfrm>
            <a:off x="250825" y="4911725"/>
            <a:ext cx="2371725" cy="87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5915025"/>
            <a:ext cx="2371725" cy="89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70775" y="791130"/>
            <a:ext cx="6376388" cy="738664"/>
          </a:xfrm>
          <a:prstGeom prst="rect">
            <a:avLst/>
          </a:prstGeom>
          <a:solidFill>
            <a:schemeClr val="bg1">
              <a:lumMod val="95000"/>
            </a:schemeClr>
          </a:solidFill>
          <a:ln w="38100">
            <a:solidFill>
              <a:srgbClr val="FF0000"/>
            </a:solidFill>
          </a:ln>
        </p:spPr>
        <p:txBody>
          <a:bodyPr wrap="square">
            <a:spAutoFit/>
          </a:bodyPr>
          <a:lstStyle/>
          <a:p>
            <a:pPr>
              <a:defRPr/>
            </a:pPr>
            <a:r>
              <a:rPr lang="en-GB" sz="1300" b="1" i="1" dirty="0">
                <a:solidFill>
                  <a:srgbClr val="FF0000"/>
                </a:solidFill>
              </a:rPr>
              <a:t>To build a sustainable physical network that offers the flexibility to align to changes in demand</a:t>
            </a:r>
          </a:p>
          <a:p>
            <a:pPr algn="r">
              <a:defRPr/>
            </a:pPr>
            <a:r>
              <a:rPr lang="en-GB" sz="800" i="1" dirty="0"/>
              <a:t>(New Zealand Post Group Limited</a:t>
            </a:r>
          </a:p>
          <a:p>
            <a:pPr algn="r">
              <a:defRPr/>
            </a:pPr>
            <a:r>
              <a:rPr lang="en-GB" sz="800" i="1" dirty="0"/>
              <a:t>Statement of Corporate Intent 2012-2015)</a:t>
            </a:r>
          </a:p>
        </p:txBody>
      </p:sp>
      <p:sp>
        <p:nvSpPr>
          <p:cNvPr id="17" name="TextBox 16"/>
          <p:cNvSpPr txBox="1"/>
          <p:nvPr/>
        </p:nvSpPr>
        <p:spPr>
          <a:xfrm>
            <a:off x="2673156" y="1688793"/>
            <a:ext cx="6374007" cy="938719"/>
          </a:xfrm>
          <a:prstGeom prst="rect">
            <a:avLst/>
          </a:prstGeom>
          <a:solidFill>
            <a:schemeClr val="bg1">
              <a:lumMod val="95000"/>
            </a:schemeClr>
          </a:solidFill>
          <a:ln w="38100">
            <a:solidFill>
              <a:srgbClr val="FFC000"/>
            </a:solidFill>
          </a:ln>
        </p:spPr>
        <p:txBody>
          <a:bodyPr wrap="square">
            <a:spAutoFit/>
          </a:bodyPr>
          <a:lstStyle/>
          <a:p>
            <a:pPr>
              <a:defRPr/>
            </a:pPr>
            <a:r>
              <a:rPr lang="en-GB" sz="1300" b="1" i="1" dirty="0">
                <a:solidFill>
                  <a:srgbClr val="FFC000"/>
                </a:solidFill>
              </a:rPr>
              <a:t>To develop and deliver, in an economic and sustainable way, a good customer experience, by providing effective products and services</a:t>
            </a:r>
            <a:r>
              <a:rPr lang="en-GB" sz="1300" b="1" i="1" dirty="0" smtClean="0">
                <a:solidFill>
                  <a:srgbClr val="FFC000"/>
                </a:solidFill>
              </a:rPr>
              <a:t>.</a:t>
            </a:r>
          </a:p>
          <a:p>
            <a:pPr algn="r">
              <a:defRPr/>
            </a:pPr>
            <a:r>
              <a:rPr lang="en-GB" sz="800" i="1" dirty="0" smtClean="0"/>
              <a:t>(New Zealand Post Group Limited</a:t>
            </a:r>
          </a:p>
          <a:p>
            <a:pPr algn="r">
              <a:defRPr/>
            </a:pPr>
            <a:r>
              <a:rPr lang="en-GB" sz="800" i="1" dirty="0" smtClean="0"/>
              <a:t>Statement </a:t>
            </a:r>
            <a:r>
              <a:rPr lang="en-GB" sz="800" i="1" dirty="0"/>
              <a:t>of Corporate Intent 2012-2015)</a:t>
            </a:r>
          </a:p>
        </p:txBody>
      </p:sp>
      <p:sp>
        <p:nvSpPr>
          <p:cNvPr id="18" name="TextBox 17"/>
          <p:cNvSpPr txBox="1"/>
          <p:nvPr/>
        </p:nvSpPr>
        <p:spPr>
          <a:xfrm>
            <a:off x="2673157" y="2906717"/>
            <a:ext cx="6374006" cy="754053"/>
          </a:xfrm>
          <a:prstGeom prst="rect">
            <a:avLst/>
          </a:prstGeom>
          <a:solidFill>
            <a:schemeClr val="bg1">
              <a:lumMod val="95000"/>
            </a:schemeClr>
          </a:solidFill>
          <a:ln w="38100">
            <a:solidFill>
              <a:srgbClr val="92D050"/>
            </a:solidFill>
          </a:ln>
        </p:spPr>
        <p:txBody>
          <a:bodyPr wrap="square">
            <a:spAutoFit/>
          </a:bodyPr>
          <a:lstStyle/>
          <a:p>
            <a:pPr>
              <a:defRPr/>
            </a:pPr>
            <a:r>
              <a:rPr lang="en-GB" sz="1300" b="1" i="1" dirty="0">
                <a:solidFill>
                  <a:srgbClr val="92D050"/>
                </a:solidFill>
              </a:rPr>
              <a:t>To ensure long-term value creation for the Group through the further development and growth in </a:t>
            </a:r>
            <a:r>
              <a:rPr lang="en-GB" sz="1300" b="1" i="1" dirty="0" err="1">
                <a:solidFill>
                  <a:srgbClr val="92D050"/>
                </a:solidFill>
              </a:rPr>
              <a:t>Kiwibank</a:t>
            </a:r>
            <a:r>
              <a:rPr lang="en-GB" sz="1400" b="1" i="1" dirty="0">
                <a:solidFill>
                  <a:srgbClr val="92D050"/>
                </a:solidFill>
              </a:rPr>
              <a:t>.</a:t>
            </a:r>
          </a:p>
          <a:p>
            <a:pPr algn="r">
              <a:defRPr/>
            </a:pPr>
            <a:r>
              <a:rPr lang="en-GB" sz="800" i="1" dirty="0"/>
              <a:t>(New Zealand Post Group Limited</a:t>
            </a:r>
          </a:p>
          <a:p>
            <a:pPr algn="r">
              <a:defRPr/>
            </a:pPr>
            <a:r>
              <a:rPr lang="en-GB" sz="800" i="1" dirty="0"/>
              <a:t>Statement of Corporate Intent 2012-2015)</a:t>
            </a:r>
          </a:p>
        </p:txBody>
      </p:sp>
      <p:sp>
        <p:nvSpPr>
          <p:cNvPr id="19" name="TextBox 18"/>
          <p:cNvSpPr txBox="1"/>
          <p:nvPr/>
        </p:nvSpPr>
        <p:spPr>
          <a:xfrm>
            <a:off x="2673155" y="3792538"/>
            <a:ext cx="6374008" cy="938719"/>
          </a:xfrm>
          <a:prstGeom prst="rect">
            <a:avLst/>
          </a:prstGeom>
          <a:solidFill>
            <a:schemeClr val="bg1">
              <a:lumMod val="95000"/>
            </a:schemeClr>
          </a:solidFill>
          <a:ln w="38100">
            <a:solidFill>
              <a:srgbClr val="FF0000"/>
            </a:solidFill>
          </a:ln>
        </p:spPr>
        <p:txBody>
          <a:bodyPr wrap="square">
            <a:spAutoFit/>
          </a:bodyPr>
          <a:lstStyle/>
          <a:p>
            <a:pPr>
              <a:defRPr/>
            </a:pPr>
            <a:r>
              <a:rPr lang="en-GB" sz="1300" b="1" i="1" dirty="0">
                <a:solidFill>
                  <a:srgbClr val="FF0000"/>
                </a:solidFill>
              </a:rPr>
              <a:t>To ensure the internal structure, process and frameworks in operation at the New Zealand Post Group are positioned to offer the most efficient and profitable outcome for the Group</a:t>
            </a:r>
          </a:p>
          <a:p>
            <a:pPr algn="r">
              <a:defRPr/>
            </a:pPr>
            <a:r>
              <a:rPr lang="en-GB" sz="800" i="1" dirty="0"/>
              <a:t>(New Zealand Post Group Limited</a:t>
            </a:r>
          </a:p>
          <a:p>
            <a:pPr algn="r">
              <a:defRPr/>
            </a:pPr>
            <a:r>
              <a:rPr lang="en-GB" sz="800" i="1" dirty="0"/>
              <a:t>Statement of Corporate Intent 2012-2015)</a:t>
            </a:r>
          </a:p>
        </p:txBody>
      </p:sp>
      <p:sp>
        <p:nvSpPr>
          <p:cNvPr id="20" name="TextBox 19"/>
          <p:cNvSpPr txBox="1"/>
          <p:nvPr/>
        </p:nvSpPr>
        <p:spPr>
          <a:xfrm>
            <a:off x="2661469" y="6042392"/>
            <a:ext cx="6385694" cy="738664"/>
          </a:xfrm>
          <a:prstGeom prst="rect">
            <a:avLst/>
          </a:prstGeom>
          <a:solidFill>
            <a:schemeClr val="bg1">
              <a:lumMod val="95000"/>
            </a:schemeClr>
          </a:solidFill>
          <a:ln w="38100">
            <a:solidFill>
              <a:srgbClr val="92D050"/>
            </a:solidFill>
          </a:ln>
        </p:spPr>
        <p:txBody>
          <a:bodyPr wrap="square">
            <a:spAutoFit/>
          </a:bodyPr>
          <a:lstStyle/>
          <a:p>
            <a:pPr>
              <a:defRPr/>
            </a:pPr>
            <a:r>
              <a:rPr lang="en-GB" sz="1300" b="1" i="1" dirty="0">
                <a:solidFill>
                  <a:srgbClr val="92D050"/>
                </a:solidFill>
              </a:rPr>
              <a:t>To create a range of digital services to meet changing customer needs. </a:t>
            </a:r>
          </a:p>
          <a:p>
            <a:pPr algn="r">
              <a:defRPr/>
            </a:pPr>
            <a:r>
              <a:rPr lang="en-GB" sz="800" i="1" dirty="0"/>
              <a:t>(New Zealand Post Group Limited</a:t>
            </a:r>
          </a:p>
          <a:p>
            <a:pPr algn="r">
              <a:defRPr/>
            </a:pPr>
            <a:r>
              <a:rPr lang="en-GB" sz="800" i="1" dirty="0"/>
              <a:t>Statement of Corporate Intent 2012-2015)</a:t>
            </a:r>
          </a:p>
        </p:txBody>
      </p:sp>
      <p:sp>
        <p:nvSpPr>
          <p:cNvPr id="21" name="TextBox 20"/>
          <p:cNvSpPr txBox="1"/>
          <p:nvPr/>
        </p:nvSpPr>
        <p:spPr>
          <a:xfrm>
            <a:off x="2673156" y="4856480"/>
            <a:ext cx="6374007" cy="1138773"/>
          </a:xfrm>
          <a:prstGeom prst="rect">
            <a:avLst/>
          </a:prstGeom>
          <a:solidFill>
            <a:schemeClr val="bg1">
              <a:lumMod val="95000"/>
            </a:schemeClr>
          </a:solidFill>
          <a:ln w="38100">
            <a:solidFill>
              <a:srgbClr val="FFC000"/>
            </a:solidFill>
          </a:ln>
        </p:spPr>
        <p:txBody>
          <a:bodyPr wrap="square">
            <a:spAutoFit/>
          </a:bodyPr>
          <a:lstStyle/>
          <a:p>
            <a:pPr>
              <a:defRPr/>
            </a:pPr>
            <a:r>
              <a:rPr lang="en-GB" sz="1300" b="1" i="1" dirty="0">
                <a:solidFill>
                  <a:srgbClr val="FFC000"/>
                </a:solidFill>
              </a:rPr>
              <a:t>To ensure that our people have the skills and capabilities they require to succeed, and to create a culture in the organisation that enables and encourages our people to strive for great customer outcomes</a:t>
            </a:r>
          </a:p>
          <a:p>
            <a:pPr algn="r">
              <a:defRPr/>
            </a:pPr>
            <a:r>
              <a:rPr lang="en-GB" sz="800" i="1" dirty="0"/>
              <a:t>(New Zealand Post Group Limited</a:t>
            </a:r>
          </a:p>
          <a:p>
            <a:pPr algn="r">
              <a:defRPr/>
            </a:pPr>
            <a:r>
              <a:rPr lang="en-GB" sz="800" i="1" dirty="0"/>
              <a:t>Statement of Corporate Intent 2012-2015)</a:t>
            </a:r>
          </a:p>
        </p:txBody>
      </p:sp>
      <p:cxnSp>
        <p:nvCxnSpPr>
          <p:cNvPr id="14" name="Straight Connector 13"/>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4831" name="Picture 7" descr="K:\Projects\IIRC\Production\Design\Logos\logo-colour.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New Zealand Post Group</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Annual Review 2013</a:t>
            </a:r>
          </a:p>
        </p:txBody>
      </p:sp>
    </p:spTree>
    <p:extLst>
      <p:ext uri="{BB962C8B-B14F-4D97-AF65-F5344CB8AC3E}">
        <p14:creationId xmlns:p14="http://schemas.microsoft.com/office/powerpoint/2010/main" val="17016266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Gold Fields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Annual Review 2012</a:t>
            </a:r>
          </a:p>
        </p:txBody>
      </p:sp>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l="6554" r="7713"/>
          <a:stretch>
            <a:fillRect/>
          </a:stretch>
        </p:blipFill>
        <p:spPr bwMode="auto">
          <a:xfrm>
            <a:off x="117475" y="647700"/>
            <a:ext cx="4356100" cy="618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4" name="Picture 3"/>
          <p:cNvPicPr>
            <a:picLocks noChangeAspect="1" noChangeArrowheads="1"/>
          </p:cNvPicPr>
          <p:nvPr/>
        </p:nvPicPr>
        <p:blipFill>
          <a:blip r:embed="rId4">
            <a:extLst>
              <a:ext uri="{28A0092B-C50C-407E-A947-70E740481C1C}">
                <a14:useLocalDpi xmlns:a14="http://schemas.microsoft.com/office/drawing/2010/main" val="0"/>
              </a:ext>
            </a:extLst>
          </a:blip>
          <a:srcRect l="11115" t="2242"/>
          <a:stretch>
            <a:fillRect/>
          </a:stretch>
        </p:blipFill>
        <p:spPr bwMode="auto">
          <a:xfrm>
            <a:off x="4473575" y="849313"/>
            <a:ext cx="4527550" cy="600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5846" name="Picture 5"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1961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Gold Fields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Annual Review 2012</a:t>
            </a:r>
          </a:p>
        </p:txBody>
      </p:sp>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6868" name="Picture 5" descr="K:\Projects\IIRC\Production\Design\Logos\logo-colou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38" y="1177925"/>
            <a:ext cx="90185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36870"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88" y="1628775"/>
            <a:ext cx="8999537"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36871"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563" y="3500438"/>
            <a:ext cx="9004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36872"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625" y="3973513"/>
            <a:ext cx="8996363"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Tree>
    <p:extLst>
      <p:ext uri="{BB962C8B-B14F-4D97-AF65-F5344CB8AC3E}">
        <p14:creationId xmlns:p14="http://schemas.microsoft.com/office/powerpoint/2010/main" val="2546613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l="1619" t="1749" r="1619" b="1183"/>
          <a:stretch>
            <a:fillRect/>
          </a:stretch>
        </p:blipFill>
        <p:spPr bwMode="auto">
          <a:xfrm>
            <a:off x="250825" y="620713"/>
            <a:ext cx="8482013" cy="602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 y="678582"/>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893" name="TextBox 5"/>
          <p:cNvSpPr txBox="1">
            <a:spLocks noChangeArrowheads="1"/>
          </p:cNvSpPr>
          <p:nvPr/>
        </p:nvSpPr>
        <p:spPr bwMode="auto">
          <a:xfrm>
            <a:off x="719138" y="2705100"/>
            <a:ext cx="77057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algn="ctr" eaLnBrk="1"/>
            <a:r>
              <a:rPr lang="en-GB" altLang="en-US" sz="6600" b="1">
                <a:solidFill>
                  <a:srgbClr val="FF0000"/>
                </a:solidFill>
                <a:latin typeface="Calibri" pitchFamily="34" charset="0"/>
                <a:ea typeface="Calibri" pitchFamily="34" charset="0"/>
                <a:cs typeface="Calibri" pitchFamily="34" charset="0"/>
                <a:sym typeface="Calibri" pitchFamily="34" charset="0"/>
              </a:rPr>
              <a:t>PERFORMANCE</a:t>
            </a:r>
          </a:p>
        </p:txBody>
      </p:sp>
      <p:cxnSp>
        <p:nvCxnSpPr>
          <p:cNvPr id="7" name="Straight Connector 6"/>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7895" name="Picture 7"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806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Stockland</a:t>
            </a: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Review </a:t>
            </a:r>
            <a:r>
              <a:rPr lang="en-GB" sz="15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2012</a:t>
            </a:r>
            <a:endPar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8916" name="Picture 5" descr="K:\Projects\IIRC\Production\Design\Logos\logo-colou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6" y="1340768"/>
            <a:ext cx="9158909" cy="41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114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3" y="207963"/>
            <a:ext cx="6697663" cy="322262"/>
          </a:xfrm>
          <a:prstGeom prst="rect">
            <a:avLst/>
          </a:prstGeom>
          <a:noFill/>
        </p:spPr>
        <p:txBody>
          <a:bodyPr>
            <a:spAutoFit/>
          </a:bodyPr>
          <a:lstStyle/>
          <a:p>
            <a:pPr>
              <a:defRPr/>
            </a:pPr>
            <a:r>
              <a:rPr lang="en-GB" sz="15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Nedbank</a:t>
            </a: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Group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Report 2012</a:t>
            </a:r>
          </a:p>
        </p:txBody>
      </p:sp>
      <p:pic>
        <p:nvPicPr>
          <p:cNvPr id="399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76275"/>
            <a:ext cx="4465638" cy="6151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0" name="Picture 3"/>
          <p:cNvPicPr>
            <a:picLocks noChangeAspect="1" noChangeArrowheads="1"/>
          </p:cNvPicPr>
          <p:nvPr/>
        </p:nvPicPr>
        <p:blipFill>
          <a:blip r:embed="rId4">
            <a:extLst>
              <a:ext uri="{28A0092B-C50C-407E-A947-70E740481C1C}">
                <a14:useLocalDpi xmlns:a14="http://schemas.microsoft.com/office/drawing/2010/main" val="0"/>
              </a:ext>
            </a:extLst>
          </a:blip>
          <a:srcRect l="6758"/>
          <a:stretch>
            <a:fillRect/>
          </a:stretch>
        </p:blipFill>
        <p:spPr bwMode="auto">
          <a:xfrm>
            <a:off x="4932363" y="695325"/>
            <a:ext cx="4097337" cy="6116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9942" name="Picture 5"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317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7863" y="1196975"/>
            <a:ext cx="44100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
        <p:nvSpPr>
          <p:cNvPr id="5" name="TextBox 4"/>
          <p:cNvSpPr txBox="1"/>
          <p:nvPr/>
        </p:nvSpPr>
        <p:spPr>
          <a:xfrm>
            <a:off x="-4763" y="207963"/>
            <a:ext cx="6697663" cy="322262"/>
          </a:xfrm>
          <a:prstGeom prst="rect">
            <a:avLst/>
          </a:prstGeom>
          <a:noFill/>
        </p:spPr>
        <p:txBody>
          <a:bodyPr>
            <a:spAutoFit/>
          </a:bodyPr>
          <a:lstStyle/>
          <a:p>
            <a:pPr>
              <a:defRPr/>
            </a:pPr>
            <a:r>
              <a:rPr lang="en-GB" sz="15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Nedbank</a:t>
            </a: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Group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Integrated Report 2012</a:t>
            </a:r>
          </a:p>
        </p:txBody>
      </p:sp>
      <p:cxnSp>
        <p:nvCxnSpPr>
          <p:cNvPr id="6" name="Straight Connector 5"/>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0965" name="Picture 5" descr="K:\Projects\IIRC\Production\Design\Logos\logo-colou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420938"/>
            <a:ext cx="3533775"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40967"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1138" y="1116013"/>
            <a:ext cx="313213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Tree>
    <p:extLst>
      <p:ext uri="{BB962C8B-B14F-4D97-AF65-F5344CB8AC3E}">
        <p14:creationId xmlns:p14="http://schemas.microsoft.com/office/powerpoint/2010/main" val="814151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75337976"/>
              </p:ext>
            </p:extLst>
          </p:nvPr>
        </p:nvGraphicFramePr>
        <p:xfrm>
          <a:off x="359532" y="980728"/>
          <a:ext cx="842493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52400" y="116632"/>
            <a:ext cx="3176430"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Outline</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794380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l="2158" t="12775" r="1814" b="4092"/>
          <a:stretch>
            <a:fillRect/>
          </a:stretch>
        </p:blipFill>
        <p:spPr bwMode="auto">
          <a:xfrm>
            <a:off x="26988" y="1125538"/>
            <a:ext cx="4500562" cy="5180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l="1036" t="11745" r="2695" b="8260"/>
          <a:stretch>
            <a:fillRect/>
          </a:stretch>
        </p:blipFill>
        <p:spPr bwMode="auto">
          <a:xfrm>
            <a:off x="4427538" y="1127125"/>
            <a:ext cx="4679950" cy="5176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6988" y="692150"/>
            <a:ext cx="9080500" cy="6165850"/>
          </a:xfrm>
          <a:prstGeom prst="rect">
            <a:avLst/>
          </a:prstGeom>
          <a:solidFill>
            <a:schemeClr val="bg1">
              <a:alpha val="6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extBox 1"/>
          <p:cNvSpPr txBox="1"/>
          <p:nvPr/>
        </p:nvSpPr>
        <p:spPr>
          <a:xfrm>
            <a:off x="719138" y="2705100"/>
            <a:ext cx="7705725" cy="1108075"/>
          </a:xfrm>
          <a:prstGeom prst="rect">
            <a:avLst/>
          </a:prstGeom>
          <a:noFill/>
        </p:spPr>
        <p:txBody>
          <a:bodyPr>
            <a:spAutoFit/>
          </a:bodyPr>
          <a:lstStyle/>
          <a:p>
            <a:pPr algn="ctr">
              <a:defRPr/>
            </a:pPr>
            <a:r>
              <a:rPr lang="en-GB" sz="6600" b="1" dirty="0">
                <a:solidFill>
                  <a:schemeClr val="accent2">
                    <a:lumMod val="75000"/>
                  </a:schemeClr>
                </a:solidFill>
              </a:rPr>
              <a:t>OUTLOOK</a:t>
            </a:r>
          </a:p>
        </p:txBody>
      </p:sp>
      <p:cxnSp>
        <p:nvCxnSpPr>
          <p:cNvPr id="7" name="Straight Connector 6"/>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1991" name="Picture 7"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622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950" y="212725"/>
            <a:ext cx="5616575" cy="339725"/>
          </a:xfrm>
          <a:prstGeom prst="rect">
            <a:avLst/>
          </a:prstGeom>
          <a:noFill/>
        </p:spPr>
        <p:txBody>
          <a:bodyPr>
            <a:spAutoFit/>
          </a:bodyPr>
          <a:lstStyle/>
          <a:p>
            <a:pPr>
              <a:defRPr/>
            </a:pPr>
            <a:r>
              <a:rPr lang="en-GB" sz="16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ARM Holdings </a:t>
            </a:r>
            <a:r>
              <a:rPr lang="en-GB" sz="16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plc</a:t>
            </a:r>
            <a:r>
              <a:rPr lang="en-GB" sz="16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GB" sz="16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Report &amp; Accounts 2012</a:t>
            </a: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l="2158" t="12775" r="1814" b="4092"/>
          <a:stretch>
            <a:fillRect/>
          </a:stretch>
        </p:blipFill>
        <p:spPr bwMode="auto">
          <a:xfrm>
            <a:off x="26988" y="1125538"/>
            <a:ext cx="4500562" cy="5180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2" name="Picture 3"/>
          <p:cNvPicPr>
            <a:picLocks noChangeAspect="1" noChangeArrowheads="1"/>
          </p:cNvPicPr>
          <p:nvPr/>
        </p:nvPicPr>
        <p:blipFill>
          <a:blip r:embed="rId4">
            <a:extLst>
              <a:ext uri="{28A0092B-C50C-407E-A947-70E740481C1C}">
                <a14:useLocalDpi xmlns:a14="http://schemas.microsoft.com/office/drawing/2010/main" val="0"/>
              </a:ext>
            </a:extLst>
          </a:blip>
          <a:srcRect l="1036" t="11745" r="2695" b="8260"/>
          <a:stretch>
            <a:fillRect/>
          </a:stretch>
        </p:blipFill>
        <p:spPr bwMode="auto">
          <a:xfrm>
            <a:off x="4427538" y="1127125"/>
            <a:ext cx="4679950" cy="5176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3014" name="Picture 6"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6791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4035" name="Picture 6" descr="K:\Projects\IIRC\Production\Design\Logos\logo-colour.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7950" y="212725"/>
            <a:ext cx="5616575" cy="339725"/>
          </a:xfrm>
          <a:prstGeom prst="rect">
            <a:avLst/>
          </a:prstGeom>
          <a:noFill/>
        </p:spPr>
        <p:txBody>
          <a:bodyPr>
            <a:spAutoFit/>
          </a:bodyPr>
          <a:lstStyle/>
          <a:p>
            <a:pPr>
              <a:defRPr/>
            </a:pPr>
            <a:r>
              <a:rPr lang="en-GB" sz="16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ARM Holdings </a:t>
            </a:r>
            <a:r>
              <a:rPr lang="en-GB" sz="1600" b="1"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plc</a:t>
            </a:r>
            <a:r>
              <a:rPr lang="en-GB" sz="16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GB" sz="16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Report &amp; Accounts 2012</a:t>
            </a:r>
          </a:p>
        </p:txBody>
      </p:sp>
      <p:pic>
        <p:nvPicPr>
          <p:cNvPr id="44037"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013" y="692150"/>
            <a:ext cx="6992937" cy="342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pic>
        <p:nvPicPr>
          <p:cNvPr id="44038"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52675" y="4106863"/>
            <a:ext cx="6743700"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4F81BD"/>
                </a:solidFill>
                <a:round/>
                <a:headEnd/>
                <a:tailEnd/>
              </a14:hiddenLine>
            </a:ext>
          </a:extLst>
        </p:spPr>
      </p:pic>
    </p:spTree>
    <p:extLst>
      <p:ext uri="{BB962C8B-B14F-4D97-AF65-F5344CB8AC3E}">
        <p14:creationId xmlns:p14="http://schemas.microsoft.com/office/powerpoint/2010/main" val="35707403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790575"/>
            <a:ext cx="2732088" cy="386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bwMode="auto">
          <a:xfrm>
            <a:off x="1512888" y="3284538"/>
            <a:ext cx="7473950" cy="2079625"/>
          </a:xfrm>
          <a:prstGeom prst="line">
            <a:avLst/>
          </a:prstGeom>
          <a:solidFill>
            <a:srgbClr val="FFFFFF"/>
          </a:solidFill>
          <a:ln w="25400" cap="flat" cmpd="sng" algn="ctr">
            <a:solidFill>
              <a:srgbClr val="4F81BD"/>
            </a:solidFill>
            <a:prstDash val="solid"/>
            <a:round/>
            <a:headEnd type="none" w="med" len="med"/>
            <a:tailEnd type="none" w="med" len="med"/>
          </a:ln>
          <a:effectLst>
            <a:outerShdw blurRad="38100" dist="23000" dir="5400000" algn="ctr" rotWithShape="0">
              <a:srgbClr val="000000">
                <a:alpha val="34999"/>
              </a:srgbClr>
            </a:outerShdw>
          </a:effectLst>
        </p:spPr>
      </p:cxnSp>
      <p:pic>
        <p:nvPicPr>
          <p:cNvPr id="4506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73413" y="3429000"/>
            <a:ext cx="5813425" cy="1935163"/>
          </a:xfrm>
          <a:prstGeom prst="rect">
            <a:avLst/>
          </a:prstGeom>
          <a:noFill/>
          <a:ln w="25400">
            <a:solidFill>
              <a:srgbClr val="4F81BD"/>
            </a:solidFill>
            <a:round/>
            <a:headEnd/>
            <a:tailEnd/>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bwMode="auto">
          <a:xfrm>
            <a:off x="146050" y="3213100"/>
            <a:ext cx="3027363" cy="2151063"/>
          </a:xfrm>
          <a:prstGeom prst="line">
            <a:avLst/>
          </a:prstGeom>
          <a:solidFill>
            <a:srgbClr val="FFFFFF"/>
          </a:solidFill>
          <a:ln w="25400" cap="flat" cmpd="sng" algn="ctr">
            <a:solidFill>
              <a:srgbClr val="4F81BD"/>
            </a:solidFill>
            <a:prstDash val="solid"/>
            <a:round/>
            <a:headEnd type="none" w="med" len="med"/>
            <a:tailEnd type="none" w="med" len="med"/>
          </a:ln>
          <a:effectLst>
            <a:outerShdw blurRad="38100" dist="23000" dir="5400000" algn="ctr" rotWithShape="0">
              <a:srgbClr val="000000">
                <a:alpha val="34999"/>
              </a:srgbClr>
            </a:outerShdw>
          </a:effectLst>
        </p:spPr>
      </p:cxnSp>
      <p:sp>
        <p:nvSpPr>
          <p:cNvPr id="5" name="TextBox 4"/>
          <p:cNvSpPr txBox="1"/>
          <p:nvPr/>
        </p:nvSpPr>
        <p:spPr>
          <a:xfrm>
            <a:off x="-4763" y="207963"/>
            <a:ext cx="6697663" cy="322262"/>
          </a:xfrm>
          <a:prstGeom prst="rect">
            <a:avLst/>
          </a:prstGeom>
          <a:noFill/>
        </p:spPr>
        <p:txBody>
          <a:bodyPr>
            <a:spAutoFit/>
          </a:bodyPr>
          <a:lstStyle/>
          <a:p>
            <a:pPr>
              <a:defRPr/>
            </a:pPr>
            <a:r>
              <a:rPr lang="en-GB" sz="1500" b="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Novo-Nordisk </a:t>
            </a:r>
            <a:r>
              <a:rPr lang="en-GB" sz="15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Annual Report 2012</a:t>
            </a:r>
          </a:p>
        </p:txBody>
      </p:sp>
      <p:cxnSp>
        <p:nvCxnSpPr>
          <p:cNvPr id="4" name="Straight Connector 3"/>
          <p:cNvCxnSpPr/>
          <p:nvPr/>
        </p:nvCxnSpPr>
        <p:spPr>
          <a:xfrm>
            <a:off x="0" y="620713"/>
            <a:ext cx="9144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45064" name="Picture 5" descr="K:\Projects\IIRC\Production\Design\Logos\logo-colour.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788" y="141288"/>
            <a:ext cx="2746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bwMode="auto">
          <a:xfrm>
            <a:off x="146050" y="2852738"/>
            <a:ext cx="3027363" cy="576262"/>
          </a:xfrm>
          <a:prstGeom prst="line">
            <a:avLst/>
          </a:prstGeom>
          <a:solidFill>
            <a:srgbClr val="FFFFFF"/>
          </a:solidFill>
          <a:ln w="25400" cap="flat" cmpd="sng" algn="ctr">
            <a:solidFill>
              <a:srgbClr val="4F81BD"/>
            </a:solidFill>
            <a:prstDash val="solid"/>
            <a:round/>
            <a:headEnd type="none" w="med" len="med"/>
            <a:tailEnd type="none" w="med" len="med"/>
          </a:ln>
          <a:effectLst>
            <a:outerShdw blurRad="38100" dist="23000" dir="5400000" algn="ctr" rotWithShape="0">
              <a:srgbClr val="000000">
                <a:alpha val="34999"/>
              </a:srgbClr>
            </a:outerShdw>
          </a:effectLst>
        </p:spPr>
      </p:cxnSp>
      <p:cxnSp>
        <p:nvCxnSpPr>
          <p:cNvPr id="11" name="Straight Connector 10"/>
          <p:cNvCxnSpPr/>
          <p:nvPr/>
        </p:nvCxnSpPr>
        <p:spPr bwMode="auto">
          <a:xfrm>
            <a:off x="1512888" y="2852738"/>
            <a:ext cx="7473950" cy="576262"/>
          </a:xfrm>
          <a:prstGeom prst="line">
            <a:avLst/>
          </a:prstGeom>
          <a:solidFill>
            <a:srgbClr val="FFFFFF"/>
          </a:solidFill>
          <a:ln w="25400" cap="flat" cmpd="sng" algn="ctr">
            <a:solidFill>
              <a:srgbClr val="4F81BD"/>
            </a:solidFill>
            <a:prstDash val="solid"/>
            <a:round/>
            <a:headEnd type="none" w="med" len="med"/>
            <a:tailEnd type="none" w="med" len="med"/>
          </a:ln>
          <a:effectLst>
            <a:outerShdw blurRad="38100" dist="23000" dir="5400000" algn="ctr" rotWithShape="0">
              <a:srgbClr val="000000">
                <a:alpha val="34999"/>
              </a:srgbClr>
            </a:outerShdw>
          </a:effectLst>
        </p:spPr>
      </p:cxnSp>
    </p:spTree>
    <p:extLst>
      <p:ext uri="{BB962C8B-B14F-4D97-AF65-F5344CB8AC3E}">
        <p14:creationId xmlns:p14="http://schemas.microsoft.com/office/powerpoint/2010/main" val="31690949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834" t="11553" r="528" b="7051"/>
          <a:stretch/>
        </p:blipFill>
        <p:spPr bwMode="auto">
          <a:xfrm>
            <a:off x="7020272" y="4714514"/>
            <a:ext cx="1125520" cy="156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617521" y="6338404"/>
            <a:ext cx="4526478" cy="338554"/>
          </a:xfrm>
          <a:prstGeom prst="rect">
            <a:avLst/>
          </a:prstGeom>
          <a:noFill/>
          <a:ln>
            <a:solidFill>
              <a:schemeClr val="bg1"/>
            </a:solidFill>
          </a:ln>
        </p:spPr>
        <p:txBody>
          <a:bodyPr wrap="square" rtlCol="0">
            <a:spAutoFit/>
          </a:bodyPr>
          <a:lstStyle/>
          <a:p>
            <a:pPr algn="ctr"/>
            <a:r>
              <a:rPr lang="en-GB" sz="1600" i="1" dirty="0" smtClean="0">
                <a:solidFill>
                  <a:schemeClr val="tx2">
                    <a:lumMod val="50000"/>
                  </a:schemeClr>
                </a:solidFill>
                <a:cs typeface="Arial" pitchFamily="34" charset="0"/>
              </a:rPr>
              <a:t>IIRC Pilot Programme Yearbooks</a:t>
            </a:r>
            <a:endParaRPr lang="en-GB" sz="1600" i="1" dirty="0">
              <a:solidFill>
                <a:schemeClr val="tx2">
                  <a:lumMod val="50000"/>
                </a:schemeClr>
              </a:solidFill>
              <a:cs typeface="Arial" pitchFamily="34" charset="0"/>
            </a:endParaRPr>
          </a:p>
        </p:txBody>
      </p:sp>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606" t="16280" r="6254" b="6744"/>
          <a:stretch/>
        </p:blipFill>
        <p:spPr bwMode="auto">
          <a:xfrm>
            <a:off x="1567450" y="4714548"/>
            <a:ext cx="1427971" cy="156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6338404"/>
            <a:ext cx="4562871" cy="338554"/>
          </a:xfrm>
          <a:prstGeom prst="rect">
            <a:avLst/>
          </a:prstGeom>
          <a:noFill/>
          <a:ln>
            <a:solidFill>
              <a:schemeClr val="bg1"/>
            </a:solidFill>
          </a:ln>
        </p:spPr>
        <p:txBody>
          <a:bodyPr wrap="square" rtlCol="0">
            <a:spAutoFit/>
          </a:bodyPr>
          <a:lstStyle/>
          <a:p>
            <a:pPr algn="ctr"/>
            <a:r>
              <a:rPr lang="en-GB" sz="1600" i="1" dirty="0" smtClean="0">
                <a:solidFill>
                  <a:schemeClr val="tx2">
                    <a:lumMod val="50000"/>
                  </a:schemeClr>
                </a:solidFill>
                <a:cs typeface="Arial" pitchFamily="34" charset="0"/>
              </a:rPr>
              <a:t>Emerging &lt;IR&gt; Database</a:t>
            </a:r>
            <a:endParaRPr lang="en-GB" sz="1600" i="1" dirty="0">
              <a:solidFill>
                <a:schemeClr val="tx2">
                  <a:lumMod val="50000"/>
                </a:schemeClr>
              </a:solidFill>
              <a:cs typeface="Arial" pitchFamily="34" charset="0"/>
            </a:endParaRPr>
          </a:p>
        </p:txBody>
      </p:sp>
      <p:pic>
        <p:nvPicPr>
          <p:cNvPr id="9" name="Picture 2" descr="http://www.theiirc.org/wp-content/uploads/2013/11/YearbookCov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0880" y="4714548"/>
            <a:ext cx="1062641" cy="15673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400" y="116632"/>
            <a:ext cx="4923656"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Resources</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763892"/>
            <a:ext cx="4492435" cy="3274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a:off x="-9129" y="4653136"/>
            <a:ext cx="9143999"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62870" y="4653136"/>
            <a:ext cx="600" cy="2213992"/>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76003" y="2250134"/>
            <a:ext cx="3734900" cy="461665"/>
          </a:xfrm>
          <a:prstGeom prst="rect">
            <a:avLst/>
          </a:prstGeom>
          <a:noFill/>
          <a:ln>
            <a:solidFill>
              <a:schemeClr val="bg1"/>
            </a:solidFill>
          </a:ln>
        </p:spPr>
        <p:txBody>
          <a:bodyPr wrap="square" rtlCol="0">
            <a:spAutoFit/>
          </a:bodyPr>
          <a:lstStyle/>
          <a:p>
            <a:pPr algn="ctr"/>
            <a:r>
              <a:rPr lang="en-GB" sz="2400" i="1" dirty="0" smtClean="0">
                <a:solidFill>
                  <a:schemeClr val="tx2">
                    <a:lumMod val="50000"/>
                  </a:schemeClr>
                </a:solidFill>
                <a:cs typeface="Arial" pitchFamily="34" charset="0"/>
              </a:rPr>
              <a:t>www.theiirc.org</a:t>
            </a:r>
            <a:endParaRPr lang="en-GB" sz="2400" i="1" dirty="0">
              <a:solidFill>
                <a:schemeClr val="tx2">
                  <a:lumMod val="50000"/>
                </a:schemeClr>
              </a:solidFill>
              <a:cs typeface="Arial" pitchFamily="34" charset="0"/>
            </a:endParaRPr>
          </a:p>
        </p:txBody>
      </p:sp>
    </p:spTree>
    <p:extLst>
      <p:ext uri="{BB962C8B-B14F-4D97-AF65-F5344CB8AC3E}">
        <p14:creationId xmlns:p14="http://schemas.microsoft.com/office/powerpoint/2010/main" val="8809245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Juliet\Downloads\cit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2348880"/>
            <a:ext cx="4320480" cy="281975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Triangle 4"/>
          <p:cNvSpPr/>
          <p:nvPr/>
        </p:nvSpPr>
        <p:spPr>
          <a:xfrm rot="5400000">
            <a:off x="223358" y="-223355"/>
            <a:ext cx="5502565" cy="5949283"/>
          </a:xfrm>
          <a:prstGeom prst="rtTriangl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Triangle 5"/>
          <p:cNvSpPr/>
          <p:nvPr/>
        </p:nvSpPr>
        <p:spPr>
          <a:xfrm rot="16200000">
            <a:off x="4463396" y="2177396"/>
            <a:ext cx="4572000" cy="4789209"/>
          </a:xfrm>
          <a:prstGeom prst="rtTriangl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C:\Users\Juliet\Downloads\Integrated-Reporting-WHITE-BL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5877272"/>
            <a:ext cx="2749302" cy="277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4944" y="404664"/>
            <a:ext cx="4752528" cy="1015663"/>
          </a:xfrm>
          <a:prstGeom prst="rect">
            <a:avLst/>
          </a:prstGeom>
          <a:noFill/>
        </p:spPr>
        <p:txBody>
          <a:bodyPr wrap="square" rtlCol="0">
            <a:spAutoFit/>
          </a:bodyPr>
          <a:lstStyle/>
          <a:p>
            <a:r>
              <a:rPr lang="en-GB"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International</a:t>
            </a:r>
          </a:p>
          <a:p>
            <a:r>
              <a:rPr lang="en-GB"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Integrated Reporting</a:t>
            </a:r>
          </a:p>
          <a:p>
            <a:r>
              <a:rPr lang="en-GB"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Council </a:t>
            </a:r>
            <a:endParaRPr lang="en-GB"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08009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71600" y="764704"/>
            <a:ext cx="7200800" cy="6093296"/>
            <a:chOff x="-915863" y="-1551611"/>
            <a:chExt cx="5667375" cy="4545959"/>
          </a:xfrm>
        </p:grpSpPr>
        <p:pic>
          <p:nvPicPr>
            <p:cNvPr id="8" name="Picture 2" descr="C:\Users\Hiroko\AppData\Local\Microsoft\Windows\Temporary Internet Files\Content.IE5\511F70ZV\marque-COLO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863" y="-1539552"/>
              <a:ext cx="5667375" cy="4533900"/>
            </a:xfrm>
            <a:prstGeom prst="rect">
              <a:avLst/>
            </a:prstGeom>
            <a:noFill/>
            <a:ln>
              <a:noFill/>
            </a:ln>
          </p:spPr>
        </p:pic>
        <p:sp>
          <p:nvSpPr>
            <p:cNvPr id="9" name="Rectangle 8"/>
            <p:cNvSpPr/>
            <p:nvPr/>
          </p:nvSpPr>
          <p:spPr>
            <a:xfrm>
              <a:off x="-915863" y="-1551611"/>
              <a:ext cx="5667375" cy="43325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sp>
        <p:nvSpPr>
          <p:cNvPr id="7" name="TextBox 6"/>
          <p:cNvSpPr txBox="1"/>
          <p:nvPr/>
        </p:nvSpPr>
        <p:spPr>
          <a:xfrm>
            <a:off x="215516" y="1628800"/>
            <a:ext cx="8712968" cy="3785652"/>
          </a:xfrm>
          <a:prstGeom prst="rect">
            <a:avLst/>
          </a:prstGeom>
          <a:noFill/>
        </p:spPr>
        <p:txBody>
          <a:bodyPr wrap="square" rtlCol="0">
            <a:spAutoFit/>
          </a:bodyPr>
          <a:lstStyle/>
          <a:p>
            <a:pPr marL="285750"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The macro perspective:</a:t>
            </a:r>
          </a:p>
          <a:p>
            <a:endPar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Financial stability</a:t>
            </a:r>
          </a:p>
          <a:p>
            <a:pPr marL="742950" lvl="1"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Sustainability</a:t>
            </a:r>
          </a:p>
          <a:p>
            <a:pPr marL="285750" indent="-285750">
              <a:buFont typeface="Arial" pitchFamily="34" charset="0"/>
              <a:buChar char="•"/>
            </a:pPr>
            <a:endPar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itchFamily="34" charset="0"/>
              <a:buChar char="•"/>
            </a:pPr>
            <a:endParaRPr lang="en-GB" sz="1600"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In practical terms:</a:t>
            </a:r>
          </a:p>
          <a:p>
            <a:pPr lvl="1"/>
            <a:endPar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Concise communication of value – more than financial capital</a:t>
            </a:r>
          </a:p>
          <a:p>
            <a:endPar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Focus on strategy and future orientation</a:t>
            </a:r>
          </a:p>
          <a:p>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742950" lvl="1"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Reduce volume</a:t>
            </a:r>
          </a:p>
          <a:p>
            <a:endPar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itchFamily="34" charset="0"/>
              <a:buChar char="•"/>
            </a:pP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Promote connectivity of information</a:t>
            </a:r>
          </a:p>
        </p:txBody>
      </p:sp>
      <p:sp>
        <p:nvSpPr>
          <p:cNvPr id="4" name="TextBox 3"/>
          <p:cNvSpPr txBox="1"/>
          <p:nvPr/>
        </p:nvSpPr>
        <p:spPr>
          <a:xfrm>
            <a:off x="152400" y="116632"/>
            <a:ext cx="3176430"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Why &lt;IR&gt;</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05958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5"/>
          <p:cNvGraphicFramePr>
            <a:graphicFrameLocks/>
          </p:cNvGraphicFramePr>
          <p:nvPr>
            <p:extLst>
              <p:ext uri="{D42A27DB-BD31-4B8C-83A1-F6EECF244321}">
                <p14:modId xmlns:p14="http://schemas.microsoft.com/office/powerpoint/2010/main" val="3445937183"/>
              </p:ext>
            </p:extLst>
          </p:nvPr>
        </p:nvGraphicFramePr>
        <p:xfrm>
          <a:off x="251520" y="1196752"/>
          <a:ext cx="8712968" cy="504056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6481920" y="6348250"/>
            <a:ext cx="2547492" cy="307777"/>
          </a:xfrm>
          <a:prstGeom prst="rect">
            <a:avLst/>
          </a:prstGeom>
        </p:spPr>
        <p:txBody>
          <a:bodyPr wrap="none">
            <a:spAutoFit/>
          </a:bodyPr>
          <a:lstStyle/>
          <a:p>
            <a:r>
              <a:rPr lang="en-GB" sz="1400" dirty="0">
                <a:solidFill>
                  <a:schemeClr val="accent1">
                    <a:lumMod val="50000"/>
                  </a:schemeClr>
                </a:solidFill>
                <a:ea typeface="Verdana" pitchFamily="34" charset="0"/>
                <a:cs typeface="Verdana" pitchFamily="34" charset="0"/>
              </a:rPr>
              <a:t>Source: </a:t>
            </a:r>
            <a:r>
              <a:rPr lang="en-GB" sz="1400" dirty="0" err="1">
                <a:solidFill>
                  <a:schemeClr val="accent1">
                    <a:lumMod val="50000"/>
                  </a:schemeClr>
                </a:solidFill>
                <a:ea typeface="Verdana" pitchFamily="34" charset="0"/>
                <a:cs typeface="Verdana" pitchFamily="34" charset="0"/>
              </a:rPr>
              <a:t>Investis</a:t>
            </a:r>
            <a:r>
              <a:rPr lang="en-GB" sz="1400" dirty="0">
                <a:solidFill>
                  <a:schemeClr val="accent1">
                    <a:lumMod val="50000"/>
                  </a:schemeClr>
                </a:solidFill>
                <a:ea typeface="Verdana" pitchFamily="34" charset="0"/>
                <a:cs typeface="Verdana" pitchFamily="34" charset="0"/>
              </a:rPr>
              <a:t> Research</a:t>
            </a:r>
          </a:p>
        </p:txBody>
      </p:sp>
      <p:sp>
        <p:nvSpPr>
          <p:cNvPr id="7" name="TextBox 6"/>
          <p:cNvSpPr txBox="1"/>
          <p:nvPr/>
        </p:nvSpPr>
        <p:spPr>
          <a:xfrm>
            <a:off x="152400" y="116632"/>
            <a:ext cx="5139680" cy="461665"/>
          </a:xfrm>
          <a:prstGeom prst="rect">
            <a:avLst/>
          </a:prstGeom>
          <a:noFill/>
        </p:spPr>
        <p:txBody>
          <a:bodyPr wrap="square" rtlCol="0">
            <a:spAutoFit/>
          </a:bodyPr>
          <a:lstStyle/>
          <a:p>
            <a:r>
              <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Why &lt;IR&gt;: </a:t>
            </a:r>
            <a:r>
              <a:rPr lang="en-GB" sz="2400" dirty="0" smtClean="0">
                <a:solidFill>
                  <a:schemeClr val="accent1">
                    <a:lumMod val="50000"/>
                  </a:schemeClr>
                </a:solidFill>
              </a:rPr>
              <a:t>Volume of reports</a:t>
            </a:r>
            <a:endParaRPr lang="en-GB" sz="2400" dirty="0">
              <a:solidFill>
                <a:schemeClr val="accent1">
                  <a:lumMod val="50000"/>
                </a:schemeClr>
              </a:solidFill>
            </a:endParaRPr>
          </a:p>
        </p:txBody>
      </p:sp>
    </p:spTree>
    <p:extLst>
      <p:ext uri="{BB962C8B-B14F-4D97-AF65-F5344CB8AC3E}">
        <p14:creationId xmlns:p14="http://schemas.microsoft.com/office/powerpoint/2010/main" val="311151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29" t="16802" r="7104" b="4467"/>
          <a:stretch/>
        </p:blipFill>
        <p:spPr bwMode="auto">
          <a:xfrm>
            <a:off x="339792" y="1290918"/>
            <a:ext cx="8464416" cy="47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116632"/>
            <a:ext cx="5211688" cy="461665"/>
          </a:xfrm>
          <a:prstGeom prst="rect">
            <a:avLst/>
          </a:prstGeom>
          <a:noFill/>
        </p:spPr>
        <p:txBody>
          <a:bodyPr wrap="square" rtlCol="0">
            <a:spAutoFit/>
          </a:bodyPr>
          <a:lstStyle/>
          <a:p>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Why &lt;IR&gt;: More than financials</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33490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863588" y="1226344"/>
            <a:ext cx="8136904" cy="4866949"/>
            <a:chOff x="4859902" y="1756528"/>
            <a:chExt cx="4155553" cy="2176322"/>
          </a:xfrm>
        </p:grpSpPr>
        <p:grpSp>
          <p:nvGrpSpPr>
            <p:cNvPr id="4" name="Group 8"/>
            <p:cNvGrpSpPr>
              <a:grpSpLocks/>
            </p:cNvGrpSpPr>
            <p:nvPr/>
          </p:nvGrpSpPr>
          <p:grpSpPr bwMode="auto">
            <a:xfrm>
              <a:off x="7070822" y="1756528"/>
              <a:ext cx="1944633" cy="2176321"/>
              <a:chOff x="6854798" y="2188576"/>
              <a:chExt cx="1944633" cy="2176321"/>
            </a:xfrm>
          </p:grpSpPr>
          <p:sp>
            <p:nvSpPr>
              <p:cNvPr id="14" name="Rectangle 13"/>
              <p:cNvSpPr/>
              <p:nvPr/>
            </p:nvSpPr>
            <p:spPr>
              <a:xfrm>
                <a:off x="6875839" y="2466370"/>
                <a:ext cx="1584280" cy="6968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latin typeface="Verdana" panose="020B0604030504040204" pitchFamily="34" charset="0"/>
                    <a:ea typeface="Verdana" panose="020B0604030504040204" pitchFamily="34" charset="0"/>
                    <a:cs typeface="Verdana" panose="020B0604030504040204" pitchFamily="34" charset="0"/>
                  </a:rPr>
                  <a:t>STRATEGY AND GOVERNANCE</a:t>
                </a:r>
                <a:endParaRPr lang="en-GB" sz="1200" dirty="0">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p:cNvSpPr/>
              <p:nvPr/>
            </p:nvSpPr>
            <p:spPr>
              <a:xfrm>
                <a:off x="6875839" y="3158475"/>
                <a:ext cx="1584280" cy="5762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latin typeface="Verdana" panose="020B0604030504040204" pitchFamily="34" charset="0"/>
                    <a:ea typeface="Verdana" panose="020B0604030504040204" pitchFamily="34" charset="0"/>
                    <a:cs typeface="Verdana" panose="020B0604030504040204" pitchFamily="34" charset="0"/>
                  </a:rPr>
                  <a:t>IMPLEMENTATION PLANS</a:t>
                </a:r>
                <a:endParaRPr lang="en-GB" sz="1200" dirty="0">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6875839" y="3731526"/>
                <a:ext cx="1584280" cy="6333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latin typeface="Verdana" panose="020B0604030504040204" pitchFamily="34" charset="0"/>
                    <a:ea typeface="Verdana" panose="020B0604030504040204" pitchFamily="34" charset="0"/>
                    <a:cs typeface="Verdana" panose="020B0604030504040204" pitchFamily="34" charset="0"/>
                  </a:rPr>
                  <a:t>BUSINESS AS USUAL</a:t>
                </a:r>
                <a:endParaRPr lang="en-GB" sz="1200"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 Box 7"/>
              <p:cNvSpPr txBox="1">
                <a:spLocks noChangeArrowheads="1"/>
              </p:cNvSpPr>
              <p:nvPr>
                <p:custDataLst>
                  <p:tags r:id="rId2"/>
                </p:custDataLst>
              </p:nvPr>
            </p:nvSpPr>
            <p:spPr bwMode="auto">
              <a:xfrm>
                <a:off x="6854798" y="2188576"/>
                <a:ext cx="1944633" cy="287318"/>
              </a:xfrm>
              <a:prstGeom prst="rect">
                <a:avLst/>
              </a:prstGeom>
              <a:noFill/>
              <a:ln w="6350">
                <a:noFill/>
                <a:miter lim="800000"/>
                <a:headEnd type="none" w="sm" len="sm"/>
                <a:tailEnd type="none" w="sm" len="sm"/>
              </a:ln>
              <a:effectLst/>
            </p:spPr>
            <p:txBody>
              <a:bodyPr lIns="0" tIns="0" rIns="0" bIns="0"/>
              <a:lstStyle/>
              <a:p>
                <a:pPr defTabSz="762000" eaLnBrk="0" hangingPunct="0">
                  <a:defRPr/>
                </a:pPr>
                <a:r>
                  <a:rPr lang="en-GB" sz="1600"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Business </a:t>
                </a:r>
                <a:r>
                  <a:rPr lang="en-GB" sz="1600" i="1"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value</a:t>
                </a:r>
              </a:p>
              <a:p>
                <a:pPr defTabSz="762000" eaLnBrk="0" hangingPunct="0">
                  <a:defRPr/>
                </a:pPr>
                <a:endParaRPr lang="en-GB" sz="2400" b="1" dirty="0">
                  <a:solidFill>
                    <a:srgbClr val="558ED5"/>
                  </a:solidFill>
                  <a:latin typeface="Verdana" panose="020B0604030504040204" pitchFamily="34" charset="0"/>
                  <a:ea typeface="Verdana" panose="020B0604030504040204" pitchFamily="34" charset="0"/>
                  <a:cs typeface="Verdana" panose="020B0604030504040204" pitchFamily="34" charset="0"/>
                </a:endParaRPr>
              </a:p>
              <a:p>
                <a:pPr defTabSz="762000" eaLnBrk="0" hangingPunct="0">
                  <a:defRPr/>
                </a:pPr>
                <a:endParaRPr lang="en-GB" sz="2400" b="1" dirty="0">
                  <a:solidFill>
                    <a:srgbClr val="558ED5"/>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5" name="Group 9"/>
            <p:cNvGrpSpPr>
              <a:grpSpLocks/>
            </p:cNvGrpSpPr>
            <p:nvPr/>
          </p:nvGrpSpPr>
          <p:grpSpPr bwMode="auto">
            <a:xfrm>
              <a:off x="4859902" y="1756528"/>
              <a:ext cx="1950458" cy="2176322"/>
              <a:chOff x="4643878" y="2188576"/>
              <a:chExt cx="1950458" cy="2176322"/>
            </a:xfrm>
          </p:grpSpPr>
          <p:sp>
            <p:nvSpPr>
              <p:cNvPr id="10" name="Rectangle 9"/>
              <p:cNvSpPr/>
              <p:nvPr/>
            </p:nvSpPr>
            <p:spPr>
              <a:xfrm>
                <a:off x="4643878" y="2466370"/>
                <a:ext cx="1584280" cy="2873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latin typeface="Verdana" panose="020B0604030504040204" pitchFamily="34" charset="0"/>
                    <a:ea typeface="Verdana" panose="020B0604030504040204" pitchFamily="34" charset="0"/>
                    <a:cs typeface="Verdana" panose="020B0604030504040204" pitchFamily="34" charset="0"/>
                  </a:rPr>
                  <a:t>STRATEGIC ISSUES</a:t>
                </a:r>
                <a:endParaRPr lang="en-GB" sz="1200"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p:cNvSpPr/>
              <p:nvPr/>
            </p:nvSpPr>
            <p:spPr>
              <a:xfrm>
                <a:off x="4643878" y="2752102"/>
                <a:ext cx="1584280" cy="4603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latin typeface="Verdana" panose="020B0604030504040204" pitchFamily="34" charset="0"/>
                    <a:ea typeface="Verdana" panose="020B0604030504040204" pitchFamily="34" charset="0"/>
                    <a:cs typeface="Verdana" panose="020B0604030504040204" pitchFamily="34" charset="0"/>
                  </a:rPr>
                  <a:t>FORECASTS / PLANS</a:t>
                </a:r>
                <a:endParaRPr lang="en-GB" sz="1200"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p:nvSpPr>
            <p:spPr>
              <a:xfrm>
                <a:off x="4643878" y="3212448"/>
                <a:ext cx="1584280" cy="115245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dirty="0" smtClean="0">
                    <a:latin typeface="Verdana" panose="020B0604030504040204" pitchFamily="34" charset="0"/>
                    <a:ea typeface="Verdana" panose="020B0604030504040204" pitchFamily="34" charset="0"/>
                    <a:cs typeface="Verdana" panose="020B0604030504040204" pitchFamily="34" charset="0"/>
                  </a:rPr>
                  <a:t>PAST PERFORMANCE</a:t>
                </a:r>
                <a:endParaRPr lang="en-GB" sz="120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 Box 7"/>
              <p:cNvSpPr txBox="1">
                <a:spLocks noChangeArrowheads="1"/>
              </p:cNvSpPr>
              <p:nvPr>
                <p:custDataLst>
                  <p:tags r:id="rId1"/>
                </p:custDataLst>
              </p:nvPr>
            </p:nvSpPr>
            <p:spPr bwMode="auto">
              <a:xfrm>
                <a:off x="4649703" y="2188576"/>
                <a:ext cx="1944633" cy="287318"/>
              </a:xfrm>
              <a:prstGeom prst="rect">
                <a:avLst/>
              </a:prstGeom>
              <a:noFill/>
              <a:ln w="6350">
                <a:noFill/>
                <a:miter lim="800000"/>
                <a:headEnd type="none" w="sm" len="sm"/>
                <a:tailEnd type="none" w="sm" len="sm"/>
              </a:ln>
              <a:effectLst/>
            </p:spPr>
            <p:txBody>
              <a:bodyPr lIns="0" tIns="0" rIns="0" bIns="0"/>
              <a:lstStyle/>
              <a:p>
                <a:pPr defTabSz="762000" eaLnBrk="0" hangingPunct="0">
                  <a:defRPr/>
                </a:pPr>
                <a:r>
                  <a:rPr lang="en-GB" sz="1600" i="1"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Reporting content</a:t>
                </a:r>
              </a:p>
            </p:txBody>
          </p:sp>
        </p:grpSp>
        <p:grpSp>
          <p:nvGrpSpPr>
            <p:cNvPr id="6" name="Group 10"/>
            <p:cNvGrpSpPr>
              <a:grpSpLocks/>
            </p:cNvGrpSpPr>
            <p:nvPr/>
          </p:nvGrpSpPr>
          <p:grpSpPr bwMode="auto">
            <a:xfrm>
              <a:off x="6444208" y="2044179"/>
              <a:ext cx="648072" cy="1240805"/>
              <a:chOff x="6228184" y="2476227"/>
              <a:chExt cx="648072" cy="1240805"/>
            </a:xfrm>
          </p:grpSpPr>
          <p:cxnSp>
            <p:nvCxnSpPr>
              <p:cNvPr id="7" name="Straight Connector 6"/>
              <p:cNvCxnSpPr/>
              <p:nvPr/>
            </p:nvCxnSpPr>
            <p:spPr>
              <a:xfrm>
                <a:off x="6228158" y="3212446"/>
                <a:ext cx="647682" cy="504792"/>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28158" y="2752101"/>
                <a:ext cx="646095" cy="403199"/>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229746" y="2475894"/>
                <a:ext cx="636569"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152399" y="116632"/>
            <a:ext cx="5787753" cy="461665"/>
          </a:xfrm>
          <a:prstGeom prst="rect">
            <a:avLst/>
          </a:prstGeom>
          <a:noFill/>
        </p:spPr>
        <p:txBody>
          <a:bodyPr wrap="square" rtlCol="0">
            <a:spAutoFit/>
          </a:bodyPr>
          <a:lstStyle/>
          <a:p>
            <a:r>
              <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Why &lt;IR&gt;: The </a:t>
            </a:r>
            <a:r>
              <a:rPr lang="en-GB" sz="2400" dirty="0" smtClean="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reporting mismatch</a:t>
            </a:r>
            <a:endParaRPr lang="en-GB"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80009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ASFONT" val="Univers55"/>
  <p:tag name="ADV_TOP" val="88.62504"/>
  <p:tag name="ADV_LEFT" val="14.12504"/>
  <p:tag name="ADV_HEIGHT" val="17.03709"/>
  <p:tag name="ADV_WIDTH" val="334.9616"/>
</p:tagLst>
</file>

<file path=ppt/tags/tag2.xml><?xml version="1.0" encoding="utf-8"?>
<p:tagLst xmlns:a="http://schemas.openxmlformats.org/drawingml/2006/main" xmlns:r="http://schemas.openxmlformats.org/officeDocument/2006/relationships" xmlns:p="http://schemas.openxmlformats.org/presentationml/2006/main">
  <p:tag name="FASFONT" val="Univers55"/>
  <p:tag name="ADV_TOP" val="88.62504"/>
  <p:tag name="ADV_LEFT" val="14.12504"/>
  <p:tag name="ADV_HEIGHT" val="17.03709"/>
  <p:tag name="ADV_WIDTH" val="334.96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b4_onscreen_v2.1 3">
    <a:dk1>
      <a:srgbClr val="3A4972"/>
    </a:dk1>
    <a:lt1>
      <a:srgbClr val="FFFFFF"/>
    </a:lt1>
    <a:dk2>
      <a:srgbClr val="3DA8D5"/>
    </a:dk2>
    <a:lt2>
      <a:srgbClr val="2666A6"/>
    </a:lt2>
    <a:accent1>
      <a:srgbClr val="8BCBE6"/>
    </a:accent1>
    <a:accent2>
      <a:srgbClr val="B1DCEE"/>
    </a:accent2>
    <a:accent3>
      <a:srgbClr val="FFFFFF"/>
    </a:accent3>
    <a:accent4>
      <a:srgbClr val="303D60"/>
    </a:accent4>
    <a:accent5>
      <a:srgbClr val="C4E2F0"/>
    </a:accent5>
    <a:accent6>
      <a:srgbClr val="A0C7D8"/>
    </a:accent6>
    <a:hlink>
      <a:srgbClr val="D8EEF7"/>
    </a:hlink>
    <a:folHlink>
      <a:srgbClr val="3A4972"/>
    </a:folHlink>
  </a:clrScheme>
  <a:fontScheme name="tb4_onscreen_v2.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2622</TotalTime>
  <Words>5515</Words>
  <Application>Microsoft Office PowerPoint</Application>
  <PresentationFormat>On-screen Show (4:3)</PresentationFormat>
  <Paragraphs>512</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Juliet</dc:creator>
  <cp:lastModifiedBy>Juliet</cp:lastModifiedBy>
  <cp:revision>116</cp:revision>
  <cp:lastPrinted>2014-01-08T11:53:00Z</cp:lastPrinted>
  <dcterms:created xsi:type="dcterms:W3CDTF">2013-10-04T13:31:46Z</dcterms:created>
  <dcterms:modified xsi:type="dcterms:W3CDTF">2014-01-08T15:31:58Z</dcterms:modified>
</cp:coreProperties>
</file>